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  <p:sldMasterId id="2147483661" r:id="rId2"/>
    <p:sldMasterId id="2147483663" r:id="rId3"/>
  </p:sldMasterIdLst>
  <p:notesMasterIdLst>
    <p:notesMasterId r:id="rId64"/>
  </p:notesMasterIdLst>
  <p:sldIdLst>
    <p:sldId id="257" r:id="rId4"/>
    <p:sldId id="258" r:id="rId5"/>
    <p:sldId id="259" r:id="rId6"/>
    <p:sldId id="260" r:id="rId7"/>
    <p:sldId id="261" r:id="rId8"/>
    <p:sldId id="262" r:id="rId9"/>
    <p:sldId id="263" r:id="rId10"/>
    <p:sldId id="265" r:id="rId11"/>
    <p:sldId id="266" r:id="rId12"/>
    <p:sldId id="267" r:id="rId13"/>
    <p:sldId id="270" r:id="rId14"/>
    <p:sldId id="269" r:id="rId15"/>
    <p:sldId id="268" r:id="rId16"/>
    <p:sldId id="311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312" r:id="rId34"/>
    <p:sldId id="288" r:id="rId35"/>
    <p:sldId id="289" r:id="rId36"/>
    <p:sldId id="290" r:id="rId37"/>
    <p:sldId id="291" r:id="rId38"/>
    <p:sldId id="292" r:id="rId39"/>
    <p:sldId id="318" r:id="rId40"/>
    <p:sldId id="293" r:id="rId41"/>
    <p:sldId id="294" r:id="rId42"/>
    <p:sldId id="320" r:id="rId43"/>
    <p:sldId id="319" r:id="rId44"/>
    <p:sldId id="321" r:id="rId45"/>
    <p:sldId id="322" r:id="rId46"/>
    <p:sldId id="301" r:id="rId47"/>
    <p:sldId id="298" r:id="rId48"/>
    <p:sldId id="299" r:id="rId49"/>
    <p:sldId id="302" r:id="rId50"/>
    <p:sldId id="303" r:id="rId51"/>
    <p:sldId id="304" r:id="rId52"/>
    <p:sldId id="305" r:id="rId53"/>
    <p:sldId id="306" r:id="rId54"/>
    <p:sldId id="307" r:id="rId55"/>
    <p:sldId id="308" r:id="rId56"/>
    <p:sldId id="313" r:id="rId57"/>
    <p:sldId id="256" r:id="rId58"/>
    <p:sldId id="315" r:id="rId59"/>
    <p:sldId id="316" r:id="rId60"/>
    <p:sldId id="317" r:id="rId61"/>
    <p:sldId id="309" r:id="rId62"/>
    <p:sldId id="314" r:id="rId63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65"/>
      <p:bold r:id="rId66"/>
      <p:italic r:id="rId67"/>
      <p:boldItalic r:id="rId68"/>
    </p:embeddedFont>
    <p:embeddedFont>
      <p:font typeface="Calibri Light" panose="020F0302020204030204" pitchFamily="34" charset="0"/>
      <p:regular r:id="rId69"/>
      <p:italic r:id="rId70"/>
    </p:embeddedFont>
    <p:embeddedFont>
      <p:font typeface="Cambria Math" panose="02040503050406030204" pitchFamily="18" charset="0"/>
      <p:regular r:id="rId71"/>
    </p:embeddedFont>
    <p:embeddedFont>
      <p:font typeface="Lato" panose="020F0502020204030203" pitchFamily="34" charset="0"/>
      <p:regular r:id="rId72"/>
      <p:bold r:id="rId73"/>
      <p:italic r:id="rId74"/>
      <p:boldItalic r:id="rId75"/>
    </p:embeddedFont>
    <p:embeddedFont>
      <p:font typeface="Merriweather Sans" pitchFamily="2" charset="0"/>
      <p:regular r:id="rId76"/>
      <p:bold r:id="rId77"/>
      <p:italic r:id="rId78"/>
      <p:boldItalic r:id="rId79"/>
    </p:embeddedFont>
    <p:embeddedFont>
      <p:font typeface="Tenorite" panose="00000500000000000000" pitchFamily="2" charset="0"/>
      <p:regular r:id="rId80"/>
      <p:bold r:id="rId81"/>
      <p:italic r:id="rId82"/>
      <p:boldItalic r:id="rId8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ack Tang" initials="JT" lastIdx="1" clrIdx="0">
    <p:extLst>
      <p:ext uri="{19B8F6BF-5375-455C-9EA6-DF929625EA0E}">
        <p15:presenceInfo xmlns:p15="http://schemas.microsoft.com/office/powerpoint/2012/main" userId="f31dcb1647498c3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22" d="100"/>
          <a:sy n="122" d="100"/>
        </p:scale>
        <p:origin x="84" y="11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font" Target="fonts/font4.fntdata"/><Relationship Id="rId84" Type="http://schemas.openxmlformats.org/officeDocument/2006/relationships/commentAuthors" Target="commentAuthors.xml"/><Relationship Id="rId16" Type="http://schemas.openxmlformats.org/officeDocument/2006/relationships/slide" Target="slides/slide13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74" Type="http://schemas.openxmlformats.org/officeDocument/2006/relationships/font" Target="fonts/font10.fntdata"/><Relationship Id="rId79" Type="http://schemas.openxmlformats.org/officeDocument/2006/relationships/font" Target="fonts/font15.fntdata"/><Relationship Id="rId5" Type="http://schemas.openxmlformats.org/officeDocument/2006/relationships/slide" Target="slides/slide2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notesMaster" Target="notesMasters/notesMaster1.xml"/><Relationship Id="rId69" Type="http://schemas.openxmlformats.org/officeDocument/2006/relationships/font" Target="fonts/font5.fntdata"/><Relationship Id="rId77" Type="http://schemas.openxmlformats.org/officeDocument/2006/relationships/font" Target="fonts/font13.fntdata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font" Target="fonts/font8.fntdata"/><Relationship Id="rId80" Type="http://schemas.openxmlformats.org/officeDocument/2006/relationships/font" Target="fonts/font16.fntdata"/><Relationship Id="rId85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font" Target="fonts/font3.fntdata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font" Target="fonts/font6.fntdata"/><Relationship Id="rId75" Type="http://schemas.openxmlformats.org/officeDocument/2006/relationships/font" Target="fonts/font11.fntdata"/><Relationship Id="rId83" Type="http://schemas.openxmlformats.org/officeDocument/2006/relationships/font" Target="fonts/font19.fntdata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font" Target="fonts/font1.fntdata"/><Relationship Id="rId73" Type="http://schemas.openxmlformats.org/officeDocument/2006/relationships/font" Target="fonts/font9.fntdata"/><Relationship Id="rId78" Type="http://schemas.openxmlformats.org/officeDocument/2006/relationships/font" Target="fonts/font14.fntdata"/><Relationship Id="rId81" Type="http://schemas.openxmlformats.org/officeDocument/2006/relationships/font" Target="fonts/font17.fntdata"/><Relationship Id="rId86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font" Target="fonts/font12.fntdata"/><Relationship Id="rId7" Type="http://schemas.openxmlformats.org/officeDocument/2006/relationships/slide" Target="slides/slide4.xml"/><Relationship Id="rId71" Type="http://schemas.openxmlformats.org/officeDocument/2006/relationships/font" Target="fonts/font7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font" Target="fonts/font2.fntdata"/><Relationship Id="rId87" Type="http://schemas.openxmlformats.org/officeDocument/2006/relationships/theme" Target="theme/theme1.xml"/><Relationship Id="rId61" Type="http://schemas.openxmlformats.org/officeDocument/2006/relationships/slide" Target="slides/slide58.xml"/><Relationship Id="rId82" Type="http://schemas.openxmlformats.org/officeDocument/2006/relationships/font" Target="fonts/font1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7b395fbcf2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g27b395fbcf2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7b395fbcf2_9_5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Add </a:t>
            </a:r>
            <a:r>
              <a:rPr lang="en-US" dirty="0" err="1"/>
              <a:t>aws</a:t>
            </a:r>
            <a:endParaRPr dirty="0"/>
          </a:p>
        </p:txBody>
      </p:sp>
      <p:sp>
        <p:nvSpPr>
          <p:cNvPr id="225" name="Google Shape;225;g27b395fbcf2_9_5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27ac72a7272_3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Google Shape;299;g27ac72a7272_3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27ac72a7272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27ac72a7272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Make icon </a:t>
            </a: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2c4992855bd5c502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/>
              <a:t>color</a:t>
            </a:r>
            <a:endParaRPr dirty="0"/>
          </a:p>
        </p:txBody>
      </p:sp>
      <p:sp>
        <p:nvSpPr>
          <p:cNvPr id="245" name="Google Shape;245;g2c4992855bd5c50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27b395fbcf2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27b395fbcf2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Too wordy use original slides</a:t>
            </a:r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27b395fbcf2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27b395fbcf2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 GT01</a:t>
            </a:r>
            <a:endParaRPr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27b395fbcf2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27b395fbcf2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27b395fbcf2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27b395fbcf2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27b395fbcf2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27b395fbcf2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27b395fbcf2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27b395fbcf2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7ac72a7272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7ac72a7272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27b395fbcf2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27b395fbcf2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27b395fbcf2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27b395fbcf2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27b395fbcf2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27b395fbcf2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27b395fbcf2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27b395fbcf2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27b395fbcf2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27b395fbcf2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27b395fbcf2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27b395fbcf2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27b395fbcf2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27b395fbcf2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27b395fbcf2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27b395fbcf2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27b395fbcf2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27b395fbcf2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27b395fbcf2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27b395fbcf2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27ac72a7272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27ac72a7272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Take original slide with animation</a:t>
            </a:r>
            <a:endParaRPr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7b395fbcf2_9_4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g27b395fbcf2_9_4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3602581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27b11e82693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27b11e82693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27b11e82693_3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27b11e82693_3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additional layers, function </a:t>
            </a:r>
            <a:endParaRPr dirty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27b11e82693_3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27b11e82693_3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27b11e82693_3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27b11e82693_3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27b11e82693_3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27b11e82693_3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27b11e82693_3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27b11e82693_3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27b395fbcf2_4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27b395fbcf2_4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Three designs, copy </a:t>
            </a:r>
            <a:endParaRPr dirty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27b395fbcf2_6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Google Shape;520;g27b395fbcf2_6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27b395fbcf2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27b395fbcf2_0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wordy</a:t>
            </a: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27b395fbcf2_9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g27b395fbcf2_9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7b395fbcf2_9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g27b395fbcf2_9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7b395fbcf2_9_3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g27b395fbcf2_9_3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7ac72a7272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27ac72a7272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7b395fbcf2_9_6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27b395fbcf2_9_6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Change to original </a:t>
            </a:r>
            <a:r>
              <a:rPr lang="en-US" dirty="0" err="1"/>
              <a:t>silde</a:t>
            </a:r>
            <a:r>
              <a:rPr lang="en-US" dirty="0"/>
              <a:t>.. Make it visual</a:t>
            </a: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7b395fbcf2_9_4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g27b395fbcf2_9_4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DD501D-5DB6-1359-8927-3E568534B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9A9F1B-97C0-B27C-1C66-235E345FFE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C556E3-DAE1-F245-E534-34FF535267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>
              <a:buClrTx/>
            </a:pPr>
            <a:fld id="{6B83F4B6-CDC4-4128-9F81-F1CA1BBE4873}" type="datetimeFigureOut">
              <a:rPr lang="en-IL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685800">
                <a:buClrTx/>
              </a:pPr>
              <a:t>09/05/2023</a:t>
            </a:fld>
            <a:endParaRPr lang="en-IL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D3A9F9-6E03-ADF8-DEA5-1C3A7AA3E5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>
              <a:buClrTx/>
            </a:pPr>
            <a:endParaRPr lang="en-IL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95C52B-D83F-AAF7-F044-B0144FE120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</a:pPr>
            <a:fld id="{4FAECECE-67E0-4B50-AC82-3B880228471F}" type="slidenum">
              <a:rPr lang="en-IL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685800">
                <a:buClrTx/>
              </a:pPr>
              <a:t>‹#›</a:t>
            </a:fld>
            <a:endParaRPr lang="en-IL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456293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5620" y="841772"/>
            <a:ext cx="5322700" cy="1790700"/>
          </a:xfrm>
        </p:spPr>
        <p:txBody>
          <a:bodyPr anchor="b">
            <a:noAutofit/>
          </a:bodyPr>
          <a:lstStyle>
            <a:lvl1pPr algn="l">
              <a:defRPr sz="4500" b="1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75620" y="2701529"/>
            <a:ext cx="7125380" cy="605006"/>
          </a:xfrm>
        </p:spPr>
        <p:txBody>
          <a:bodyPr>
            <a:noAutofit/>
          </a:bodyPr>
          <a:lstStyle>
            <a:lvl1pPr marL="0" indent="0" algn="l">
              <a:buNone/>
              <a:defRPr sz="2400">
                <a:latin typeface="+mn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AC79249-FDC0-364D-A734-AE1DE1605D28}"/>
              </a:ext>
            </a:extLst>
          </p:cNvPr>
          <p:cNvSpPr/>
          <p:nvPr userDrawn="1"/>
        </p:nvSpPr>
        <p:spPr>
          <a:xfrm>
            <a:off x="0" y="3429000"/>
            <a:ext cx="9144000" cy="1714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02465C8-266D-104C-9C49-323DF4A8277E}"/>
              </a:ext>
            </a:extLst>
          </p:cNvPr>
          <p:cNvSpPr/>
          <p:nvPr userDrawn="1"/>
        </p:nvSpPr>
        <p:spPr>
          <a:xfrm>
            <a:off x="437809" y="3720022"/>
            <a:ext cx="1163411" cy="1163411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37979A1C-BF60-B345-A664-2E4F7A3461EB}"/>
              </a:ext>
            </a:extLst>
          </p:cNvPr>
          <p:cNvSpPr/>
          <p:nvPr userDrawn="1"/>
        </p:nvSpPr>
        <p:spPr>
          <a:xfrm>
            <a:off x="1" y="3428999"/>
            <a:ext cx="838881" cy="838881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050" dirty="0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58080B3E-915C-2D4C-8608-596E1BFD6387}"/>
              </a:ext>
            </a:extLst>
          </p:cNvPr>
          <p:cNvSpPr/>
          <p:nvPr userDrawn="1"/>
        </p:nvSpPr>
        <p:spPr>
          <a:xfrm>
            <a:off x="1" y="4304619"/>
            <a:ext cx="838881" cy="838881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05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15FBB50-09C8-B64E-AE57-67C5E70810CB}"/>
              </a:ext>
            </a:extLst>
          </p:cNvPr>
          <p:cNvGrpSpPr/>
          <p:nvPr userDrawn="1"/>
        </p:nvGrpSpPr>
        <p:grpSpPr>
          <a:xfrm>
            <a:off x="6198321" y="-2565"/>
            <a:ext cx="2945680" cy="2373767"/>
            <a:chOff x="9857014" y="13834"/>
            <a:chExt cx="2334986" cy="1881641"/>
          </a:xfrm>
        </p:grpSpPr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EFBF1E52-11FA-DC48-B7AD-75734232FFE8}"/>
                </a:ext>
              </a:extLst>
            </p:cNvPr>
            <p:cNvSpPr/>
            <p:nvPr userDrawn="1"/>
          </p:nvSpPr>
          <p:spPr>
            <a:xfrm rot="5400000" flipH="1" flipV="1">
              <a:off x="10667433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050" dirty="0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4850B620-49F5-3748-84AF-682555D52792}"/>
                </a:ext>
              </a:extLst>
            </p:cNvPr>
            <p:cNvSpPr/>
            <p:nvPr userDrawn="1"/>
          </p:nvSpPr>
          <p:spPr>
            <a:xfrm rot="16200000" flipV="1">
              <a:off x="9499940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050" dirty="0"/>
            </a:p>
          </p:txBody>
        </p:sp>
      </p:grpSp>
      <p:sp>
        <p:nvSpPr>
          <p:cNvPr id="22" name="Freeform 21">
            <a:extLst>
              <a:ext uri="{FF2B5EF4-FFF2-40B4-BE49-F238E27FC236}">
                <a16:creationId xmlns:a16="http://schemas.microsoft.com/office/drawing/2014/main" id="{BC68F289-2744-2F48-893A-3F17911625C8}"/>
              </a:ext>
            </a:extLst>
          </p:cNvPr>
          <p:cNvSpPr/>
          <p:nvPr userDrawn="1"/>
        </p:nvSpPr>
        <p:spPr>
          <a:xfrm>
            <a:off x="0" y="-1"/>
            <a:ext cx="875620" cy="875620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050" dirty="0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9E240E8A-950E-7946-826C-415CB5DACA43}"/>
              </a:ext>
            </a:extLst>
          </p:cNvPr>
          <p:cNvSpPr/>
          <p:nvPr userDrawn="1"/>
        </p:nvSpPr>
        <p:spPr>
          <a:xfrm>
            <a:off x="8268381" y="3435531"/>
            <a:ext cx="875620" cy="1707969"/>
          </a:xfrm>
          <a:custGeom>
            <a:avLst/>
            <a:gdLst>
              <a:gd name="connsiteX0" fmla="*/ 1167473 w 1167493"/>
              <a:gd name="connsiteY0" fmla="*/ 0 h 2272167"/>
              <a:gd name="connsiteX1" fmla="*/ 1167493 w 1167493"/>
              <a:gd name="connsiteY1" fmla="*/ 0 h 2272167"/>
              <a:gd name="connsiteX2" fmla="*/ 1167493 w 1167493"/>
              <a:gd name="connsiteY2" fmla="*/ 492960 h 2272167"/>
              <a:gd name="connsiteX3" fmla="*/ 1167493 w 1167493"/>
              <a:gd name="connsiteY3" fmla="*/ 720385 h 2272167"/>
              <a:gd name="connsiteX4" fmla="*/ 1167493 w 1167493"/>
              <a:gd name="connsiteY4" fmla="*/ 2272167 h 2272167"/>
              <a:gd name="connsiteX5" fmla="*/ 0 w 1167493"/>
              <a:gd name="connsiteY5" fmla="*/ 2272167 h 2272167"/>
              <a:gd name="connsiteX6" fmla="*/ 0 w 1167493"/>
              <a:gd name="connsiteY6" fmla="*/ 1898074 h 2272167"/>
              <a:gd name="connsiteX7" fmla="*/ 0 w 1167493"/>
              <a:gd name="connsiteY7" fmla="*/ 1271597 h 2272167"/>
              <a:gd name="connsiteX8" fmla="*/ 0 w 1167493"/>
              <a:gd name="connsiteY8" fmla="*/ 1177688 h 2272167"/>
              <a:gd name="connsiteX9" fmla="*/ 1048124 w 1167493"/>
              <a:gd name="connsiteY9" fmla="*/ 6080 h 2272167"/>
              <a:gd name="connsiteX10" fmla="*/ 1167473 w 1167493"/>
              <a:gd name="connsiteY10" fmla="*/ 0 h 2272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67493" h="2272167">
                <a:moveTo>
                  <a:pt x="1167473" y="0"/>
                </a:moveTo>
                <a:lnTo>
                  <a:pt x="1167493" y="0"/>
                </a:lnTo>
                <a:lnTo>
                  <a:pt x="1167493" y="492960"/>
                </a:lnTo>
                <a:lnTo>
                  <a:pt x="1167493" y="720385"/>
                </a:lnTo>
                <a:lnTo>
                  <a:pt x="1167493" y="2272167"/>
                </a:lnTo>
                <a:lnTo>
                  <a:pt x="0" y="2272167"/>
                </a:lnTo>
                <a:lnTo>
                  <a:pt x="0" y="1898074"/>
                </a:lnTo>
                <a:lnTo>
                  <a:pt x="0" y="1271597"/>
                </a:lnTo>
                <a:lnTo>
                  <a:pt x="0" y="1177688"/>
                </a:lnTo>
                <a:cubicBezTo>
                  <a:pt x="0" y="567919"/>
                  <a:pt x="459408" y="66389"/>
                  <a:pt x="1048124" y="6080"/>
                </a:cubicBezTo>
                <a:lnTo>
                  <a:pt x="1167473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28379065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5620" y="285750"/>
            <a:ext cx="7334387" cy="994172"/>
          </a:xfrm>
        </p:spPr>
        <p:txBody>
          <a:bodyPr anchor="b">
            <a:noAutofit/>
          </a:bodyPr>
          <a:lstStyle>
            <a:lvl1pPr>
              <a:defRPr sz="3600" b="1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5620" y="1513101"/>
            <a:ext cx="7334387" cy="2525111"/>
          </a:xfrm>
        </p:spPr>
        <p:txBody>
          <a:bodyPr>
            <a:noAutofit/>
          </a:bodyPr>
          <a:lstStyle>
            <a:lvl1pPr marL="0" indent="0">
              <a:buNone/>
              <a:defRPr>
                <a:latin typeface="+mn-lt"/>
              </a:defRPr>
            </a:lvl1pPr>
            <a:lvl2pPr marL="342900" indent="0">
              <a:buNone/>
              <a:defRPr>
                <a:latin typeface="+mn-lt"/>
              </a:defRPr>
            </a:lvl2pPr>
            <a:lvl3pPr marL="685800" indent="0">
              <a:buNone/>
              <a:defRPr>
                <a:latin typeface="+mn-lt"/>
              </a:defRPr>
            </a:lvl3pPr>
            <a:lvl4pPr marL="1028700" indent="0">
              <a:buNone/>
              <a:defRPr>
                <a:latin typeface="+mn-lt"/>
              </a:defRPr>
            </a:lvl4pPr>
            <a:lvl5pPr marL="1371600" indent="0">
              <a:buNone/>
              <a:defRPr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6A7F6A3F-E1DD-A246-9A6D-5F9B18BA2588}"/>
              </a:ext>
            </a:extLst>
          </p:cNvPr>
          <p:cNvSpPr/>
          <p:nvPr userDrawn="1"/>
        </p:nvSpPr>
        <p:spPr>
          <a:xfrm flipH="1">
            <a:off x="6435672" y="1"/>
            <a:ext cx="2708328" cy="2708328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050" dirty="0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055FD0FC-C8FF-6741-A364-A29CDC6F9495}"/>
              </a:ext>
            </a:extLst>
          </p:cNvPr>
          <p:cNvSpPr/>
          <p:nvPr userDrawn="1"/>
        </p:nvSpPr>
        <p:spPr>
          <a:xfrm flipH="1">
            <a:off x="6435672" y="2435172"/>
            <a:ext cx="2708328" cy="2708328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050" dirty="0">
              <a:latin typeface="+mn-lt"/>
            </a:endParaRP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D11C9832-A021-954E-A34F-2988D1189AE9}"/>
              </a:ext>
            </a:extLst>
          </p:cNvPr>
          <p:cNvSpPr/>
          <p:nvPr userDrawn="1"/>
        </p:nvSpPr>
        <p:spPr>
          <a:xfrm>
            <a:off x="1" y="0"/>
            <a:ext cx="700392" cy="700392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050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861BC34-DFBF-2D4F-B463-FCFBC08391FF}"/>
              </a:ext>
            </a:extLst>
          </p:cNvPr>
          <p:cNvGrpSpPr/>
          <p:nvPr userDrawn="1"/>
        </p:nvGrpSpPr>
        <p:grpSpPr>
          <a:xfrm>
            <a:off x="6061569" y="4193178"/>
            <a:ext cx="1179285" cy="950323"/>
            <a:chOff x="7413403" y="4976359"/>
            <a:chExt cx="2334986" cy="1881641"/>
          </a:xfrm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55C37C19-F268-4A43-A0D4-3B1B38D48952}"/>
                </a:ext>
              </a:extLst>
            </p:cNvPr>
            <p:cNvSpPr/>
            <p:nvPr userDrawn="1"/>
          </p:nvSpPr>
          <p:spPr>
            <a:xfrm rot="5400000" flipH="1" flipV="1">
              <a:off x="8223822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050" dirty="0">
                <a:latin typeface="+mn-lt"/>
              </a:endParaRPr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E4F760E5-9D5D-E44F-AEBF-20CA8DE87D11}"/>
                </a:ext>
              </a:extLst>
            </p:cNvPr>
            <p:cNvSpPr/>
            <p:nvPr userDrawn="1"/>
          </p:nvSpPr>
          <p:spPr>
            <a:xfrm rot="16200000" flipV="1">
              <a:off x="7056329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050" dirty="0">
                <a:latin typeface="+mn-lt"/>
              </a:endParaRPr>
            </a:p>
          </p:txBody>
        </p:sp>
      </p:grp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857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900">
                <a:solidFill>
                  <a:schemeClr val="accent3"/>
                </a:solidFill>
                <a:latin typeface="+mn-lt"/>
              </a:defRPr>
            </a:lvl1pPr>
          </a:lstStyle>
          <a:p>
            <a:fld id="{45B08281-154C-4FEF-A6DF-18BA3AC0F374}" type="datetime1">
              <a:rPr lang="en-US" smtClean="0"/>
              <a:t>9/5/2023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9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614958" y="4767263"/>
            <a:ext cx="1243292" cy="2738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900"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38057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A62587F-7496-384A-AF40-18FC8CF0709D}"/>
              </a:ext>
            </a:extLst>
          </p:cNvPr>
          <p:cNvSpPr/>
          <p:nvPr userDrawn="1"/>
        </p:nvSpPr>
        <p:spPr>
          <a:xfrm>
            <a:off x="0" y="1714502"/>
            <a:ext cx="9156617" cy="3429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84DB028B-A475-224B-B675-A15A56CAD0BF}"/>
              </a:ext>
            </a:extLst>
          </p:cNvPr>
          <p:cNvSpPr/>
          <p:nvPr userDrawn="1"/>
        </p:nvSpPr>
        <p:spPr>
          <a:xfrm flipH="1">
            <a:off x="6448289" y="2435172"/>
            <a:ext cx="2708328" cy="2708328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050" dirty="0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61C34955-105B-4D4D-B51D-754C5D38A85D}"/>
              </a:ext>
            </a:extLst>
          </p:cNvPr>
          <p:cNvSpPr/>
          <p:nvPr userDrawn="1"/>
        </p:nvSpPr>
        <p:spPr>
          <a:xfrm>
            <a:off x="1" y="0"/>
            <a:ext cx="700392" cy="700392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050" dirty="0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2734DEB1-EC02-2E42-9292-4ADD115060A5}"/>
              </a:ext>
            </a:extLst>
          </p:cNvPr>
          <p:cNvSpPr/>
          <p:nvPr userDrawn="1"/>
        </p:nvSpPr>
        <p:spPr>
          <a:xfrm rot="5400000" flipH="1" flipV="1">
            <a:off x="7758076" y="328574"/>
            <a:ext cx="1714499" cy="1057351"/>
          </a:xfrm>
          <a:custGeom>
            <a:avLst/>
            <a:gdLst>
              <a:gd name="connsiteX0" fmla="*/ 1881641 w 1881641"/>
              <a:gd name="connsiteY0" fmla="*/ 1167473 h 1167493"/>
              <a:gd name="connsiteX1" fmla="*/ 1881641 w 1881641"/>
              <a:gd name="connsiteY1" fmla="*/ 1167493 h 1167493"/>
              <a:gd name="connsiteX2" fmla="*/ 1167493 w 1881641"/>
              <a:gd name="connsiteY2" fmla="*/ 1167493 h 1167493"/>
              <a:gd name="connsiteX3" fmla="*/ 0 w 1881641"/>
              <a:gd name="connsiteY3" fmla="*/ 0 h 1167493"/>
              <a:gd name="connsiteX4" fmla="*/ 714149 w 1881641"/>
              <a:gd name="connsiteY4" fmla="*/ 0 h 1167493"/>
              <a:gd name="connsiteX5" fmla="*/ 1875614 w 1881641"/>
              <a:gd name="connsiteY5" fmla="*/ 1048124 h 1167493"/>
              <a:gd name="connsiteX6" fmla="*/ 1881641 w 1881641"/>
              <a:gd name="connsiteY6" fmla="*/ 1167473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81641" h="1167493">
                <a:moveTo>
                  <a:pt x="1881641" y="1167473"/>
                </a:moveTo>
                <a:lnTo>
                  <a:pt x="1881641" y="1167493"/>
                </a:lnTo>
                <a:lnTo>
                  <a:pt x="1167493" y="1167493"/>
                </a:lnTo>
                <a:cubicBezTo>
                  <a:pt x="522704" y="1167493"/>
                  <a:pt x="0" y="644789"/>
                  <a:pt x="0" y="0"/>
                </a:cubicBezTo>
                <a:lnTo>
                  <a:pt x="714149" y="0"/>
                </a:lnTo>
                <a:cubicBezTo>
                  <a:pt x="1318639" y="0"/>
                  <a:pt x="1815827" y="459408"/>
                  <a:pt x="1875614" y="1048124"/>
                </a:cubicBezTo>
                <a:lnTo>
                  <a:pt x="1881641" y="1167473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050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5E932F0D-7FC3-634B-932C-3625C16C8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5620" y="285750"/>
            <a:ext cx="7334387" cy="994172"/>
          </a:xfrm>
        </p:spPr>
        <p:txBody>
          <a:bodyPr anchor="b">
            <a:noAutofit/>
          </a:bodyPr>
          <a:lstStyle>
            <a:lvl1pPr>
              <a:defRPr sz="3600" b="1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75620" y="1989876"/>
            <a:ext cx="7334387" cy="2577362"/>
          </a:xfrm>
        </p:spPr>
        <p:txBody>
          <a:bodyPr>
            <a:noAutofit/>
          </a:bodyPr>
          <a:lstStyle>
            <a:lvl1pPr marL="0" indent="0">
              <a:lnSpc>
                <a:spcPct val="150000"/>
              </a:lnSpc>
              <a:buNone/>
              <a:defRPr sz="1800">
                <a:solidFill>
                  <a:schemeClr val="bg1"/>
                </a:solidFill>
                <a:latin typeface="+mn-lt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95D4F5-F69B-42F6-8A9D-330F696E14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fld id="{04D857D4-BD7E-4A06-844B-AAD504F1114F}" type="datetime1">
              <a:rPr lang="en-US" smtClean="0"/>
              <a:t>9/5/2023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79A23A-2238-4904-8692-9F2DAE8B8F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69FC35-DDC8-45FB-8ACB-21C15F57C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54738" y="4767263"/>
            <a:ext cx="1203512" cy="273844"/>
          </a:xfrm>
        </p:spPr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615871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 22">
            <a:extLst>
              <a:ext uri="{FF2B5EF4-FFF2-40B4-BE49-F238E27FC236}">
                <a16:creationId xmlns:a16="http://schemas.microsoft.com/office/drawing/2014/main" id="{067EACEC-C2DD-EA42-8504-176673AD1F20}"/>
              </a:ext>
            </a:extLst>
          </p:cNvPr>
          <p:cNvSpPr/>
          <p:nvPr userDrawn="1"/>
        </p:nvSpPr>
        <p:spPr>
          <a:xfrm>
            <a:off x="0" y="0"/>
            <a:ext cx="6019118" cy="5143500"/>
          </a:xfrm>
          <a:custGeom>
            <a:avLst/>
            <a:gdLst>
              <a:gd name="connsiteX0" fmla="*/ 0 w 8025490"/>
              <a:gd name="connsiteY0" fmla="*/ 0 h 6858000"/>
              <a:gd name="connsiteX1" fmla="*/ 4596490 w 8025490"/>
              <a:gd name="connsiteY1" fmla="*/ 0 h 6858000"/>
              <a:gd name="connsiteX2" fmla="*/ 8025490 w 8025490"/>
              <a:gd name="connsiteY2" fmla="*/ 3429000 h 6858000"/>
              <a:gd name="connsiteX3" fmla="*/ 4596490 w 8025490"/>
              <a:gd name="connsiteY3" fmla="*/ 6858000 h 6858000"/>
              <a:gd name="connsiteX4" fmla="*/ 0 w 8025490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25490" h="6858000">
                <a:moveTo>
                  <a:pt x="0" y="0"/>
                </a:moveTo>
                <a:lnTo>
                  <a:pt x="4596490" y="0"/>
                </a:lnTo>
                <a:cubicBezTo>
                  <a:pt x="6490274" y="0"/>
                  <a:pt x="8025490" y="1535216"/>
                  <a:pt x="8025490" y="3429000"/>
                </a:cubicBezTo>
                <a:cubicBezTo>
                  <a:pt x="8025490" y="5322784"/>
                  <a:pt x="6490274" y="6858000"/>
                  <a:pt x="4596490" y="6858000"/>
                </a:cubicBez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05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5621" y="794550"/>
            <a:ext cx="4684434" cy="1790700"/>
          </a:xfrm>
        </p:spPr>
        <p:txBody>
          <a:bodyPr anchor="b">
            <a:noAutofit/>
          </a:bodyPr>
          <a:lstStyle>
            <a:lvl1pPr algn="l">
              <a:defRPr sz="45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75621" y="2654307"/>
            <a:ext cx="4684434" cy="1054576"/>
          </a:xfrm>
        </p:spPr>
        <p:txBody>
          <a:bodyPr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  <a:latin typeface="+mn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9843C7E-5704-7A46-8974-F3BFA42E7310}"/>
              </a:ext>
            </a:extLst>
          </p:cNvPr>
          <p:cNvGrpSpPr/>
          <p:nvPr userDrawn="1"/>
        </p:nvGrpSpPr>
        <p:grpSpPr>
          <a:xfrm rot="16200000">
            <a:off x="6214897" y="1655396"/>
            <a:ext cx="2274263" cy="1832708"/>
            <a:chOff x="9857014" y="13834"/>
            <a:chExt cx="2334986" cy="1881641"/>
          </a:xfrm>
        </p:grpSpPr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EFBF1E52-11FA-DC48-B7AD-75734232FFE8}"/>
                </a:ext>
              </a:extLst>
            </p:cNvPr>
            <p:cNvSpPr/>
            <p:nvPr userDrawn="1"/>
          </p:nvSpPr>
          <p:spPr>
            <a:xfrm rot="5400000" flipH="1" flipV="1">
              <a:off x="10667433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050" dirty="0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4850B620-49F5-3748-84AF-682555D52792}"/>
                </a:ext>
              </a:extLst>
            </p:cNvPr>
            <p:cNvSpPr/>
            <p:nvPr userDrawn="1"/>
          </p:nvSpPr>
          <p:spPr>
            <a:xfrm rot="16200000" flipV="1">
              <a:off x="9499940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050" dirty="0"/>
            </a:p>
          </p:txBody>
        </p:sp>
      </p:grpSp>
      <p:sp>
        <p:nvSpPr>
          <p:cNvPr id="17" name="Freeform 16">
            <a:extLst>
              <a:ext uri="{FF2B5EF4-FFF2-40B4-BE49-F238E27FC236}">
                <a16:creationId xmlns:a16="http://schemas.microsoft.com/office/drawing/2014/main" id="{0B179973-08D2-EF40-B516-35E75E906394}"/>
              </a:ext>
            </a:extLst>
          </p:cNvPr>
          <p:cNvSpPr/>
          <p:nvPr userDrawn="1"/>
        </p:nvSpPr>
        <p:spPr>
          <a:xfrm flipH="1">
            <a:off x="6435672" y="1"/>
            <a:ext cx="2708328" cy="2708328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050" dirty="0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6C811FF3-E48A-194D-8022-65F8C3A17449}"/>
              </a:ext>
            </a:extLst>
          </p:cNvPr>
          <p:cNvSpPr/>
          <p:nvPr userDrawn="1"/>
        </p:nvSpPr>
        <p:spPr>
          <a:xfrm flipH="1">
            <a:off x="6435672" y="2435172"/>
            <a:ext cx="2708328" cy="2708328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205705782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5620" y="285750"/>
            <a:ext cx="7334387" cy="994172"/>
          </a:xfrm>
        </p:spPr>
        <p:txBody>
          <a:bodyPr anchor="b">
            <a:noAutofit/>
          </a:bodyPr>
          <a:lstStyle>
            <a:lvl1pPr>
              <a:defRPr sz="3600" b="1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5620" y="1565671"/>
            <a:ext cx="7334387" cy="2525111"/>
          </a:xfrm>
        </p:spPr>
        <p:txBody>
          <a:bodyPr>
            <a:noAutofit/>
          </a:bodyPr>
          <a:lstStyle>
            <a:lvl1pPr marL="0" indent="0">
              <a:buNone/>
              <a:defRPr>
                <a:latin typeface="+mn-lt"/>
              </a:defRPr>
            </a:lvl1pPr>
            <a:lvl2pPr marL="342900" indent="0">
              <a:buNone/>
              <a:defRPr>
                <a:latin typeface="+mn-lt"/>
              </a:defRPr>
            </a:lvl2pPr>
            <a:lvl3pPr marL="685800" indent="0">
              <a:buNone/>
              <a:defRPr>
                <a:latin typeface="+mn-lt"/>
              </a:defRPr>
            </a:lvl3pPr>
            <a:lvl4pPr marL="1028700" indent="0">
              <a:buNone/>
              <a:defRPr>
                <a:latin typeface="+mn-lt"/>
              </a:defRPr>
            </a:lvl4pPr>
            <a:lvl5pPr marL="1371600" indent="0">
              <a:buNone/>
              <a:defRPr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6A7F6A3F-E1DD-A246-9A6D-5F9B18BA2588}"/>
              </a:ext>
            </a:extLst>
          </p:cNvPr>
          <p:cNvSpPr/>
          <p:nvPr userDrawn="1"/>
        </p:nvSpPr>
        <p:spPr>
          <a:xfrm flipH="1">
            <a:off x="6435672" y="1"/>
            <a:ext cx="2708328" cy="2708328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050" dirty="0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055FD0FC-C8FF-6741-A364-A29CDC6F9495}"/>
              </a:ext>
            </a:extLst>
          </p:cNvPr>
          <p:cNvSpPr/>
          <p:nvPr userDrawn="1"/>
        </p:nvSpPr>
        <p:spPr>
          <a:xfrm rot="5400000" flipH="1">
            <a:off x="1" y="2435172"/>
            <a:ext cx="2708328" cy="2708328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050" dirty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85750" y="4767263"/>
            <a:ext cx="1275764" cy="2738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900">
                <a:solidFill>
                  <a:schemeClr val="accent2"/>
                </a:solidFill>
                <a:latin typeface="+mn-lt"/>
              </a:defRPr>
            </a:lvl1pPr>
          </a:lstStyle>
          <a:p>
            <a:fld id="{916AFA50-87A4-4E99-B112-8C6B1DFB84B2}" type="datetime1">
              <a:rPr lang="en-US" smtClean="0"/>
              <a:t>9/5/2023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9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614958" y="4767263"/>
            <a:ext cx="1243292" cy="2738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900">
                <a:solidFill>
                  <a:schemeClr val="accent3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523851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hart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ABA2A58C-57B7-834C-8F5C-3299322411B1}"/>
              </a:ext>
            </a:extLst>
          </p:cNvPr>
          <p:cNvGrpSpPr/>
          <p:nvPr userDrawn="1"/>
        </p:nvGrpSpPr>
        <p:grpSpPr>
          <a:xfrm rot="16200000">
            <a:off x="8079197" y="114481"/>
            <a:ext cx="1179285" cy="950323"/>
            <a:chOff x="7413403" y="4976359"/>
            <a:chExt cx="2334986" cy="1881641"/>
          </a:xfrm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801D8067-144A-FE48-AF1E-529B662DCAD3}"/>
                </a:ext>
              </a:extLst>
            </p:cNvPr>
            <p:cNvSpPr/>
            <p:nvPr userDrawn="1"/>
          </p:nvSpPr>
          <p:spPr>
            <a:xfrm rot="5400000" flipH="1" flipV="1">
              <a:off x="8223822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050" dirty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2ECA7D87-C78C-C140-AA28-C0FB20209045}"/>
                </a:ext>
              </a:extLst>
            </p:cNvPr>
            <p:cNvSpPr/>
            <p:nvPr userDrawn="1"/>
          </p:nvSpPr>
          <p:spPr>
            <a:xfrm rot="16200000" flipV="1">
              <a:off x="7056329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050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5620" y="285750"/>
            <a:ext cx="7334387" cy="994172"/>
          </a:xfrm>
        </p:spPr>
        <p:txBody>
          <a:bodyPr anchor="b">
            <a:noAutofit/>
          </a:bodyPr>
          <a:lstStyle>
            <a:lvl1pPr>
              <a:defRPr sz="3600" b="1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5620" y="1565673"/>
            <a:ext cx="7334387" cy="2525110"/>
          </a:xfrm>
        </p:spPr>
        <p:txBody>
          <a:bodyPr>
            <a:noAutofit/>
          </a:bodyPr>
          <a:lstStyle>
            <a:lvl1pPr marL="0" indent="0">
              <a:buNone/>
              <a:defRPr>
                <a:latin typeface="+mn-lt"/>
              </a:defRPr>
            </a:lvl1pPr>
            <a:lvl2pPr marL="342900" indent="0">
              <a:buNone/>
              <a:defRPr>
                <a:latin typeface="+mn-lt"/>
              </a:defRPr>
            </a:lvl2pPr>
            <a:lvl3pPr marL="685800" indent="0">
              <a:buNone/>
              <a:defRPr>
                <a:latin typeface="+mn-lt"/>
              </a:defRPr>
            </a:lvl3pPr>
            <a:lvl4pPr marL="1028700" indent="0">
              <a:buNone/>
              <a:defRPr>
                <a:latin typeface="+mn-lt"/>
              </a:defRPr>
            </a:lvl4pPr>
            <a:lvl5pPr marL="1371600" indent="0">
              <a:buNone/>
              <a:defRPr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85750" y="4767263"/>
            <a:ext cx="1275764" cy="2738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900">
                <a:solidFill>
                  <a:schemeClr val="accent3"/>
                </a:solidFill>
                <a:latin typeface="+mn-lt"/>
              </a:defRPr>
            </a:lvl1pPr>
          </a:lstStyle>
          <a:p>
            <a:fld id="{6B3905CA-BF0F-4A1B-AA0D-85E42F5D5A85}" type="datetime1">
              <a:rPr lang="en-US" smtClean="0"/>
              <a:t>9/5/2023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9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614958" y="4767263"/>
            <a:ext cx="1243292" cy="2738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900">
                <a:solidFill>
                  <a:schemeClr val="accent3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39842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9041" y="1263254"/>
            <a:ext cx="6445919" cy="2107845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345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C91C146-F9A8-9A4C-9508-8590923B8D9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5750" y="389554"/>
            <a:ext cx="1023223" cy="820891"/>
          </a:xfrm>
        </p:spPr>
        <p:txBody>
          <a:bodyPr>
            <a:noAutofit/>
          </a:bodyPr>
          <a:lstStyle>
            <a:lvl1pPr marL="0" indent="0" algn="ctr">
              <a:buNone/>
              <a:defRPr sz="17925" b="1">
                <a:solidFill>
                  <a:schemeClr val="accent1">
                    <a:lumMod val="75000"/>
                  </a:schemeClr>
                </a:solidFill>
                <a:latin typeface="Tenorite" pitchFamily="2" charset="0"/>
              </a:defRPr>
            </a:lvl1pPr>
            <a:lvl2pPr marL="3429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2pPr>
            <a:lvl3pPr marL="6858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3pPr>
            <a:lvl4pPr marL="10287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4pPr>
            <a:lvl5pPr marL="13716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5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22D6C2B-78AC-DD47-9289-067C968B06C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161360" y="3370660"/>
            <a:ext cx="2633663" cy="509588"/>
          </a:xfrm>
        </p:spPr>
        <p:txBody>
          <a:bodyPr>
            <a:noAutofit/>
          </a:bodyPr>
          <a:lstStyle>
            <a:lvl1pPr marL="0" indent="0" algn="r">
              <a:buNone/>
              <a:defRPr sz="1500">
                <a:solidFill>
                  <a:schemeClr val="bg1"/>
                </a:solidFill>
                <a:latin typeface="+mn-lt"/>
              </a:defRPr>
            </a:lvl1pPr>
            <a:lvl2pPr marL="342900" indent="0" algn="r">
              <a:buNone/>
              <a:defRPr sz="1350">
                <a:solidFill>
                  <a:schemeClr val="bg1"/>
                </a:solidFill>
                <a:latin typeface="Tenorite" pitchFamily="2" charset="0"/>
              </a:defRPr>
            </a:lvl2pPr>
            <a:lvl3pPr marL="685800" indent="0" algn="r">
              <a:buNone/>
              <a:defRPr sz="1200">
                <a:solidFill>
                  <a:schemeClr val="bg1"/>
                </a:solidFill>
                <a:latin typeface="Tenorite" pitchFamily="2" charset="0"/>
              </a:defRPr>
            </a:lvl3pPr>
            <a:lvl4pPr marL="1028700" indent="0" algn="r">
              <a:buNone/>
              <a:defRPr sz="1050">
                <a:solidFill>
                  <a:schemeClr val="bg1"/>
                </a:solidFill>
                <a:latin typeface="Tenorite" pitchFamily="2" charset="0"/>
              </a:defRPr>
            </a:lvl4pPr>
            <a:lvl5pPr marL="1371600" indent="0" algn="r">
              <a:buNone/>
              <a:defRPr sz="1050">
                <a:solidFill>
                  <a:schemeClr val="bg1"/>
                </a:solidFill>
                <a:latin typeface="Tenorite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612193CD-03AD-D74D-A5CD-747A9B53F49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956828" y="2549769"/>
            <a:ext cx="1023223" cy="820891"/>
          </a:xfrm>
        </p:spPr>
        <p:txBody>
          <a:bodyPr>
            <a:noAutofit/>
          </a:bodyPr>
          <a:lstStyle>
            <a:lvl1pPr marL="0" indent="0" algn="ctr">
              <a:buNone/>
              <a:defRPr sz="17925" b="1">
                <a:solidFill>
                  <a:schemeClr val="accent1">
                    <a:lumMod val="75000"/>
                  </a:schemeClr>
                </a:solidFill>
                <a:latin typeface="Tenorite" pitchFamily="2" charset="0"/>
              </a:defRPr>
            </a:lvl1pPr>
            <a:lvl2pPr marL="3429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2pPr>
            <a:lvl3pPr marL="6858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3pPr>
            <a:lvl4pPr marL="10287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4pPr>
            <a:lvl5pPr marL="13716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5pPr>
          </a:lstStyle>
          <a:p>
            <a:pPr lvl="0"/>
            <a:r>
              <a:rPr lang="en-US" dirty="0"/>
              <a:t>”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C71211-4520-46A1-9487-4AE49C323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fld id="{D3DA9A77-60C0-4BB8-898D-2828EE4073AD}" type="datetime1">
              <a:rPr lang="en-US" smtClean="0"/>
              <a:t>9/5/2023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548459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28C225EC-F6EF-1144-834A-F0B91974AA41}"/>
              </a:ext>
            </a:extLst>
          </p:cNvPr>
          <p:cNvSpPr/>
          <p:nvPr userDrawn="1"/>
        </p:nvSpPr>
        <p:spPr>
          <a:xfrm>
            <a:off x="0" y="-1248"/>
            <a:ext cx="7392759" cy="514474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1E40CEAF-B1BB-174E-A798-3BA60D9C0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22" y="285750"/>
            <a:ext cx="6301218" cy="994172"/>
          </a:xfrm>
        </p:spPr>
        <p:txBody>
          <a:bodyPr lIns="0" anchor="b">
            <a:noAutofit/>
          </a:bodyPr>
          <a:lstStyle>
            <a:lvl1pPr>
              <a:defRPr sz="3600" b="1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icture Placeholder 23">
            <a:extLst>
              <a:ext uri="{FF2B5EF4-FFF2-40B4-BE49-F238E27FC236}">
                <a16:creationId xmlns:a16="http://schemas.microsoft.com/office/drawing/2014/main" id="{5E48B363-63E8-4F17-842B-53AD935A65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62822" y="1670818"/>
            <a:ext cx="900281" cy="900932"/>
          </a:xfrm>
        </p:spPr>
        <p:txBody>
          <a:bodyPr>
            <a:noAutofit/>
          </a:bodyPr>
          <a:lstStyle>
            <a:lvl1pPr marL="0" indent="0">
              <a:buNone/>
              <a:defRPr sz="1050"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0" name="Text Placeholder 28">
            <a:extLst>
              <a:ext uri="{FF2B5EF4-FFF2-40B4-BE49-F238E27FC236}">
                <a16:creationId xmlns:a16="http://schemas.microsoft.com/office/drawing/2014/main" id="{CC3A7E03-4F06-4380-90A1-845651EEA3C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92514" y="1819800"/>
            <a:ext cx="1710928" cy="260747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350" b="1" spc="15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1" name="Text Placeholder 28">
            <a:extLst>
              <a:ext uri="{FF2B5EF4-FFF2-40B4-BE49-F238E27FC236}">
                <a16:creationId xmlns:a16="http://schemas.microsoft.com/office/drawing/2014/main" id="{31AF5791-727B-438A-A7EF-5D132167C89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92513" y="2108734"/>
            <a:ext cx="1710928" cy="260747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050" b="0" spc="15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7" name="Picture Placeholder 23">
            <a:extLst>
              <a:ext uri="{FF2B5EF4-FFF2-40B4-BE49-F238E27FC236}">
                <a16:creationId xmlns:a16="http://schemas.microsoft.com/office/drawing/2014/main" id="{9ABA5222-6FD6-405B-8AC8-18022C36590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121860" y="1670818"/>
            <a:ext cx="900281" cy="900932"/>
          </a:xfrm>
        </p:spPr>
        <p:txBody>
          <a:bodyPr>
            <a:noAutofit/>
          </a:bodyPr>
          <a:lstStyle>
            <a:lvl1pPr marL="0" indent="0">
              <a:buNone/>
              <a:defRPr sz="1050"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2" name="Text Placeholder 28">
            <a:extLst>
              <a:ext uri="{FF2B5EF4-FFF2-40B4-BE49-F238E27FC236}">
                <a16:creationId xmlns:a16="http://schemas.microsoft.com/office/drawing/2014/main" id="{A1A33FCF-D2EB-478E-8679-428657895F7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153113" y="1816924"/>
            <a:ext cx="1710928" cy="260747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350" b="1" spc="15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3" name="Text Placeholder 28">
            <a:extLst>
              <a:ext uri="{FF2B5EF4-FFF2-40B4-BE49-F238E27FC236}">
                <a16:creationId xmlns:a16="http://schemas.microsoft.com/office/drawing/2014/main" id="{55274EF8-F641-41B2-89C1-FD94AFA4868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153112" y="2105858"/>
            <a:ext cx="1710928" cy="260747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050" b="0" spc="15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8" name="Picture Placeholder 23">
            <a:extLst>
              <a:ext uri="{FF2B5EF4-FFF2-40B4-BE49-F238E27FC236}">
                <a16:creationId xmlns:a16="http://schemas.microsoft.com/office/drawing/2014/main" id="{124DE785-775F-4AE4-94B3-FA728188EBA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62822" y="3190705"/>
            <a:ext cx="900281" cy="900932"/>
          </a:xfrm>
        </p:spPr>
        <p:txBody>
          <a:bodyPr>
            <a:noAutofit/>
          </a:bodyPr>
          <a:lstStyle>
            <a:lvl1pPr marL="0" indent="0">
              <a:buNone/>
              <a:defRPr sz="1050"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4" name="Text Placeholder 28">
            <a:extLst>
              <a:ext uri="{FF2B5EF4-FFF2-40B4-BE49-F238E27FC236}">
                <a16:creationId xmlns:a16="http://schemas.microsoft.com/office/drawing/2014/main" id="{5A429D4E-B795-4E55-852E-9E161F9EBD3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592514" y="3374095"/>
            <a:ext cx="1710928" cy="260747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350" b="1" spc="15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41D297CB-52EE-4DE4-AEAC-CD4AAF2BF17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592513" y="3663029"/>
            <a:ext cx="1710928" cy="260747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050" b="0" spc="15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9" name="Picture Placeholder 23">
            <a:extLst>
              <a:ext uri="{FF2B5EF4-FFF2-40B4-BE49-F238E27FC236}">
                <a16:creationId xmlns:a16="http://schemas.microsoft.com/office/drawing/2014/main" id="{F5694B35-7776-4DB9-9EB7-3AF076EC357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121860" y="3190705"/>
            <a:ext cx="900281" cy="900932"/>
          </a:xfrm>
        </p:spPr>
        <p:txBody>
          <a:bodyPr>
            <a:noAutofit/>
          </a:bodyPr>
          <a:lstStyle>
            <a:lvl1pPr marL="0" indent="0">
              <a:buNone/>
              <a:defRPr sz="1050"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AD7B736B-3A10-499F-8F23-4437982C823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153113" y="3374095"/>
            <a:ext cx="1710928" cy="260747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350" b="1" spc="15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07165540-290D-4A38-87DE-F52B05BD6A1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153112" y="3663029"/>
            <a:ext cx="1710928" cy="260747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050" b="0" spc="15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C71211-4520-46A1-9487-4AE49C3239E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85751" y="4767263"/>
            <a:ext cx="1177352" cy="273844"/>
          </a:xfrm>
        </p:spPr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fld id="{C1F30CD5-42B1-4614-9F46-5D29928CC2DB}" type="datetime1">
              <a:rPr lang="en-US" smtClean="0"/>
              <a:t>9/5/2023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53330" y="4767263"/>
            <a:ext cx="3086100" cy="273844"/>
          </a:xfrm>
        </p:spPr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249251" y="4767263"/>
            <a:ext cx="875621" cy="273844"/>
          </a:xfrm>
        </p:spPr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AAB3BC7E-B34F-EF47-B125-1574C5484E22}"/>
              </a:ext>
            </a:extLst>
          </p:cNvPr>
          <p:cNvSpPr/>
          <p:nvPr userDrawn="1"/>
        </p:nvSpPr>
        <p:spPr>
          <a:xfrm rot="16200000" flipV="1">
            <a:off x="7124955" y="266558"/>
            <a:ext cx="1411231" cy="875620"/>
          </a:xfrm>
          <a:custGeom>
            <a:avLst/>
            <a:gdLst>
              <a:gd name="connsiteX0" fmla="*/ 1881641 w 1881641"/>
              <a:gd name="connsiteY0" fmla="*/ 1167473 h 1167493"/>
              <a:gd name="connsiteX1" fmla="*/ 1881641 w 1881641"/>
              <a:gd name="connsiteY1" fmla="*/ 1167493 h 1167493"/>
              <a:gd name="connsiteX2" fmla="*/ 1167493 w 1881641"/>
              <a:gd name="connsiteY2" fmla="*/ 1167493 h 1167493"/>
              <a:gd name="connsiteX3" fmla="*/ 0 w 1881641"/>
              <a:gd name="connsiteY3" fmla="*/ 0 h 1167493"/>
              <a:gd name="connsiteX4" fmla="*/ 714149 w 1881641"/>
              <a:gd name="connsiteY4" fmla="*/ 0 h 1167493"/>
              <a:gd name="connsiteX5" fmla="*/ 1875614 w 1881641"/>
              <a:gd name="connsiteY5" fmla="*/ 1048124 h 1167493"/>
              <a:gd name="connsiteX6" fmla="*/ 1881641 w 1881641"/>
              <a:gd name="connsiteY6" fmla="*/ 1167473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81641" h="1167493">
                <a:moveTo>
                  <a:pt x="1881641" y="1167473"/>
                </a:moveTo>
                <a:lnTo>
                  <a:pt x="1881641" y="1167493"/>
                </a:lnTo>
                <a:lnTo>
                  <a:pt x="1167493" y="1167493"/>
                </a:lnTo>
                <a:cubicBezTo>
                  <a:pt x="522704" y="1167493"/>
                  <a:pt x="0" y="644789"/>
                  <a:pt x="0" y="0"/>
                </a:cubicBezTo>
                <a:lnTo>
                  <a:pt x="714149" y="0"/>
                </a:lnTo>
                <a:cubicBezTo>
                  <a:pt x="1318639" y="0"/>
                  <a:pt x="1815827" y="459408"/>
                  <a:pt x="1875614" y="1048124"/>
                </a:cubicBezTo>
                <a:lnTo>
                  <a:pt x="1881641" y="1167473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050" dirty="0"/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7CBC82D0-4F72-C649-8B7F-D4B087957B6C}"/>
              </a:ext>
            </a:extLst>
          </p:cNvPr>
          <p:cNvSpPr/>
          <p:nvPr userDrawn="1"/>
        </p:nvSpPr>
        <p:spPr>
          <a:xfrm flipH="1">
            <a:off x="8149828" y="1409983"/>
            <a:ext cx="994172" cy="994172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050" dirty="0"/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9383F23A-D872-2A4C-B386-A9D269BE694D}"/>
              </a:ext>
            </a:extLst>
          </p:cNvPr>
          <p:cNvSpPr/>
          <p:nvPr userDrawn="1"/>
        </p:nvSpPr>
        <p:spPr>
          <a:xfrm>
            <a:off x="8268380" y="-1248"/>
            <a:ext cx="875621" cy="1411231"/>
          </a:xfrm>
          <a:custGeom>
            <a:avLst/>
            <a:gdLst>
              <a:gd name="connsiteX0" fmla="*/ 1167473 w 1167494"/>
              <a:gd name="connsiteY0" fmla="*/ 0 h 1881641"/>
              <a:gd name="connsiteX1" fmla="*/ 1167493 w 1167494"/>
              <a:gd name="connsiteY1" fmla="*/ 0 h 1881641"/>
              <a:gd name="connsiteX2" fmla="*/ 1167493 w 1167494"/>
              <a:gd name="connsiteY2" fmla="*/ 714148 h 1881641"/>
              <a:gd name="connsiteX3" fmla="*/ 1166666 w 1167494"/>
              <a:gd name="connsiteY3" fmla="*/ 730534 h 1881641"/>
              <a:gd name="connsiteX4" fmla="*/ 1167494 w 1167494"/>
              <a:gd name="connsiteY4" fmla="*/ 730534 h 1881641"/>
              <a:gd name="connsiteX5" fmla="*/ 1167494 w 1167494"/>
              <a:gd name="connsiteY5" fmla="*/ 1378059 h 1881641"/>
              <a:gd name="connsiteX6" fmla="*/ 1167493 w 1167494"/>
              <a:gd name="connsiteY6" fmla="*/ 1378059 h 1881641"/>
              <a:gd name="connsiteX7" fmla="*/ 1167493 w 1167494"/>
              <a:gd name="connsiteY7" fmla="*/ 1881641 h 1881641"/>
              <a:gd name="connsiteX8" fmla="*/ 0 w 1167494"/>
              <a:gd name="connsiteY8" fmla="*/ 1881641 h 1881641"/>
              <a:gd name="connsiteX9" fmla="*/ 0 w 1167494"/>
              <a:gd name="connsiteY9" fmla="*/ 1234116 h 1881641"/>
              <a:gd name="connsiteX10" fmla="*/ 0 w 1167494"/>
              <a:gd name="connsiteY10" fmla="*/ 1167492 h 1881641"/>
              <a:gd name="connsiteX11" fmla="*/ 1048124 w 1167494"/>
              <a:gd name="connsiteY11" fmla="*/ 6027 h 1881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67494" h="1881641">
                <a:moveTo>
                  <a:pt x="1167473" y="0"/>
                </a:moveTo>
                <a:lnTo>
                  <a:pt x="1167493" y="0"/>
                </a:lnTo>
                <a:lnTo>
                  <a:pt x="1167493" y="714148"/>
                </a:lnTo>
                <a:lnTo>
                  <a:pt x="1166666" y="730534"/>
                </a:lnTo>
                <a:lnTo>
                  <a:pt x="1167494" y="730534"/>
                </a:lnTo>
                <a:lnTo>
                  <a:pt x="1167494" y="1378059"/>
                </a:lnTo>
                <a:lnTo>
                  <a:pt x="1167493" y="1378059"/>
                </a:lnTo>
                <a:lnTo>
                  <a:pt x="1167493" y="1881641"/>
                </a:lnTo>
                <a:lnTo>
                  <a:pt x="0" y="1881641"/>
                </a:lnTo>
                <a:lnTo>
                  <a:pt x="0" y="1234116"/>
                </a:lnTo>
                <a:lnTo>
                  <a:pt x="0" y="1167492"/>
                </a:lnTo>
                <a:cubicBezTo>
                  <a:pt x="0" y="563002"/>
                  <a:pt x="459408" y="65814"/>
                  <a:pt x="1048124" y="6027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050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221FFDB-AAE2-5943-97A1-82D66AE05DB4}"/>
              </a:ext>
            </a:extLst>
          </p:cNvPr>
          <p:cNvSpPr/>
          <p:nvPr userDrawn="1"/>
        </p:nvSpPr>
        <p:spPr>
          <a:xfrm>
            <a:off x="7750568" y="2053314"/>
            <a:ext cx="1035623" cy="103562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050" dirty="0"/>
          </a:p>
        </p:txBody>
      </p:sp>
      <p:sp>
        <p:nvSpPr>
          <p:cNvPr id="27" name="Freeform 26">
            <a:extLst>
              <a:ext uri="{FF2B5EF4-FFF2-40B4-BE49-F238E27FC236}">
                <a16:creationId xmlns:a16="http://schemas.microsoft.com/office/drawing/2014/main" id="{2E58EEF7-63CA-A845-BAC4-9D3BE05918B5}"/>
              </a:ext>
            </a:extLst>
          </p:cNvPr>
          <p:cNvSpPr/>
          <p:nvPr userDrawn="1"/>
        </p:nvSpPr>
        <p:spPr>
          <a:xfrm rot="16200000" flipH="1">
            <a:off x="8000574" y="4000074"/>
            <a:ext cx="1411231" cy="875620"/>
          </a:xfrm>
          <a:custGeom>
            <a:avLst/>
            <a:gdLst>
              <a:gd name="connsiteX0" fmla="*/ 1881641 w 1881641"/>
              <a:gd name="connsiteY0" fmla="*/ 1167473 h 1167493"/>
              <a:gd name="connsiteX1" fmla="*/ 1881641 w 1881641"/>
              <a:gd name="connsiteY1" fmla="*/ 1167493 h 1167493"/>
              <a:gd name="connsiteX2" fmla="*/ 1167493 w 1881641"/>
              <a:gd name="connsiteY2" fmla="*/ 1167493 h 1167493"/>
              <a:gd name="connsiteX3" fmla="*/ 0 w 1881641"/>
              <a:gd name="connsiteY3" fmla="*/ 0 h 1167493"/>
              <a:gd name="connsiteX4" fmla="*/ 714149 w 1881641"/>
              <a:gd name="connsiteY4" fmla="*/ 0 h 1167493"/>
              <a:gd name="connsiteX5" fmla="*/ 1875614 w 1881641"/>
              <a:gd name="connsiteY5" fmla="*/ 1048124 h 1167493"/>
              <a:gd name="connsiteX6" fmla="*/ 1881641 w 1881641"/>
              <a:gd name="connsiteY6" fmla="*/ 1167473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81641" h="1167493">
                <a:moveTo>
                  <a:pt x="1881641" y="1167473"/>
                </a:moveTo>
                <a:lnTo>
                  <a:pt x="1881641" y="1167493"/>
                </a:lnTo>
                <a:lnTo>
                  <a:pt x="1167493" y="1167493"/>
                </a:lnTo>
                <a:cubicBezTo>
                  <a:pt x="522704" y="1167493"/>
                  <a:pt x="0" y="644789"/>
                  <a:pt x="0" y="0"/>
                </a:cubicBezTo>
                <a:lnTo>
                  <a:pt x="714149" y="0"/>
                </a:lnTo>
                <a:cubicBezTo>
                  <a:pt x="1318639" y="0"/>
                  <a:pt x="1815827" y="459408"/>
                  <a:pt x="1875614" y="1048124"/>
                </a:cubicBezTo>
                <a:lnTo>
                  <a:pt x="1881641" y="116747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050" dirty="0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757A4624-D8ED-2E4B-AF8C-00DFA6A72D5F}"/>
              </a:ext>
            </a:extLst>
          </p:cNvPr>
          <p:cNvSpPr/>
          <p:nvPr userDrawn="1"/>
        </p:nvSpPr>
        <p:spPr>
          <a:xfrm flipV="1">
            <a:off x="7392760" y="2738629"/>
            <a:ext cx="994172" cy="994172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050" dirty="0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DF312EF8-91BE-5946-BE31-8CFE107A2FEA}"/>
              </a:ext>
            </a:extLst>
          </p:cNvPr>
          <p:cNvSpPr/>
          <p:nvPr userDrawn="1"/>
        </p:nvSpPr>
        <p:spPr>
          <a:xfrm flipH="1" flipV="1">
            <a:off x="7392760" y="3732270"/>
            <a:ext cx="875621" cy="1411231"/>
          </a:xfrm>
          <a:custGeom>
            <a:avLst/>
            <a:gdLst>
              <a:gd name="connsiteX0" fmla="*/ 1167473 w 1167494"/>
              <a:gd name="connsiteY0" fmla="*/ 0 h 1881641"/>
              <a:gd name="connsiteX1" fmla="*/ 1167493 w 1167494"/>
              <a:gd name="connsiteY1" fmla="*/ 0 h 1881641"/>
              <a:gd name="connsiteX2" fmla="*/ 1167493 w 1167494"/>
              <a:gd name="connsiteY2" fmla="*/ 714148 h 1881641"/>
              <a:gd name="connsiteX3" fmla="*/ 1166666 w 1167494"/>
              <a:gd name="connsiteY3" fmla="*/ 730534 h 1881641"/>
              <a:gd name="connsiteX4" fmla="*/ 1167494 w 1167494"/>
              <a:gd name="connsiteY4" fmla="*/ 730534 h 1881641"/>
              <a:gd name="connsiteX5" fmla="*/ 1167494 w 1167494"/>
              <a:gd name="connsiteY5" fmla="*/ 1378059 h 1881641"/>
              <a:gd name="connsiteX6" fmla="*/ 1167493 w 1167494"/>
              <a:gd name="connsiteY6" fmla="*/ 1378059 h 1881641"/>
              <a:gd name="connsiteX7" fmla="*/ 1167493 w 1167494"/>
              <a:gd name="connsiteY7" fmla="*/ 1881641 h 1881641"/>
              <a:gd name="connsiteX8" fmla="*/ 0 w 1167494"/>
              <a:gd name="connsiteY8" fmla="*/ 1881641 h 1881641"/>
              <a:gd name="connsiteX9" fmla="*/ 0 w 1167494"/>
              <a:gd name="connsiteY9" fmla="*/ 1234116 h 1881641"/>
              <a:gd name="connsiteX10" fmla="*/ 0 w 1167494"/>
              <a:gd name="connsiteY10" fmla="*/ 1167492 h 1881641"/>
              <a:gd name="connsiteX11" fmla="*/ 1048124 w 1167494"/>
              <a:gd name="connsiteY11" fmla="*/ 6027 h 1881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67494" h="1881641">
                <a:moveTo>
                  <a:pt x="1167473" y="0"/>
                </a:moveTo>
                <a:lnTo>
                  <a:pt x="1167493" y="0"/>
                </a:lnTo>
                <a:lnTo>
                  <a:pt x="1167493" y="714148"/>
                </a:lnTo>
                <a:lnTo>
                  <a:pt x="1166666" y="730534"/>
                </a:lnTo>
                <a:lnTo>
                  <a:pt x="1167494" y="730534"/>
                </a:lnTo>
                <a:lnTo>
                  <a:pt x="1167494" y="1378059"/>
                </a:lnTo>
                <a:lnTo>
                  <a:pt x="1167493" y="1378059"/>
                </a:lnTo>
                <a:lnTo>
                  <a:pt x="1167493" y="1881641"/>
                </a:lnTo>
                <a:lnTo>
                  <a:pt x="0" y="1881641"/>
                </a:lnTo>
                <a:lnTo>
                  <a:pt x="0" y="1234116"/>
                </a:lnTo>
                <a:lnTo>
                  <a:pt x="0" y="1167492"/>
                </a:lnTo>
                <a:cubicBezTo>
                  <a:pt x="0" y="563002"/>
                  <a:pt x="459408" y="65814"/>
                  <a:pt x="1048124" y="6027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47743420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ole team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itle 1">
            <a:extLst>
              <a:ext uri="{FF2B5EF4-FFF2-40B4-BE49-F238E27FC236}">
                <a16:creationId xmlns:a16="http://schemas.microsoft.com/office/drawing/2014/main" id="{6825B690-1AD7-4243-AC42-D2CF19B7B0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22" y="285750"/>
            <a:ext cx="8008607" cy="994172"/>
          </a:xfrm>
        </p:spPr>
        <p:txBody>
          <a:bodyPr lIns="0" anchor="b">
            <a:noAutofit/>
          </a:bodyPr>
          <a:lstStyle>
            <a:lvl1pPr>
              <a:defRPr sz="3600" b="1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icture Placeholder 23">
            <a:extLst>
              <a:ext uri="{FF2B5EF4-FFF2-40B4-BE49-F238E27FC236}">
                <a16:creationId xmlns:a16="http://schemas.microsoft.com/office/drawing/2014/main" id="{5E48B363-63E8-4F17-842B-53AD935A65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62822" y="1551551"/>
            <a:ext cx="678740" cy="679231"/>
          </a:xfrm>
        </p:spPr>
        <p:txBody>
          <a:bodyPr>
            <a:noAutofit/>
          </a:bodyPr>
          <a:lstStyle>
            <a:lvl1pPr marL="0" indent="0">
              <a:buNone/>
              <a:defRPr sz="10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1" name="Text Placeholder 28">
            <a:extLst>
              <a:ext uri="{FF2B5EF4-FFF2-40B4-BE49-F238E27FC236}">
                <a16:creationId xmlns:a16="http://schemas.microsoft.com/office/drawing/2014/main" id="{1825005B-0520-EC49-9A5C-554CB700387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62823" y="2245909"/>
            <a:ext cx="1710928" cy="260747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350" b="1" spc="15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2" name="Text Placeholder 28">
            <a:extLst>
              <a:ext uri="{FF2B5EF4-FFF2-40B4-BE49-F238E27FC236}">
                <a16:creationId xmlns:a16="http://schemas.microsoft.com/office/drawing/2014/main" id="{B6697B92-AF89-2C46-BC1E-6CB47E8EA42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62822" y="2534843"/>
            <a:ext cx="1710928" cy="260747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050" b="0" spc="15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3" name="Picture Placeholder 23">
            <a:extLst>
              <a:ext uri="{FF2B5EF4-FFF2-40B4-BE49-F238E27FC236}">
                <a16:creationId xmlns:a16="http://schemas.microsoft.com/office/drawing/2014/main" id="{FA9FEBB0-45F1-DF45-89C4-B343F8B20BA0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2662048" y="1551551"/>
            <a:ext cx="678740" cy="679231"/>
          </a:xfrm>
        </p:spPr>
        <p:txBody>
          <a:bodyPr>
            <a:noAutofit/>
          </a:bodyPr>
          <a:lstStyle>
            <a:lvl1pPr marL="0" indent="0">
              <a:buNone/>
              <a:defRPr sz="10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4" name="Text Placeholder 28">
            <a:extLst>
              <a:ext uri="{FF2B5EF4-FFF2-40B4-BE49-F238E27FC236}">
                <a16:creationId xmlns:a16="http://schemas.microsoft.com/office/drawing/2014/main" id="{EF331731-A7FC-C245-A9C1-0B1A2E994DB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662049" y="2245909"/>
            <a:ext cx="1710928" cy="260747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350" b="1" spc="15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5" name="Text Placeholder 28">
            <a:extLst>
              <a:ext uri="{FF2B5EF4-FFF2-40B4-BE49-F238E27FC236}">
                <a16:creationId xmlns:a16="http://schemas.microsoft.com/office/drawing/2014/main" id="{313B974E-E762-EE48-B2DF-C8F10DF7344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662048" y="2534843"/>
            <a:ext cx="1710928" cy="260747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050" b="0" spc="15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6" name="Picture Placeholder 23">
            <a:extLst>
              <a:ext uri="{FF2B5EF4-FFF2-40B4-BE49-F238E27FC236}">
                <a16:creationId xmlns:a16="http://schemas.microsoft.com/office/drawing/2014/main" id="{8BA62E8C-79E6-D245-B706-FFB1E051B2D6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4761276" y="1551551"/>
            <a:ext cx="678740" cy="679231"/>
          </a:xfrm>
        </p:spPr>
        <p:txBody>
          <a:bodyPr>
            <a:noAutofit/>
          </a:bodyPr>
          <a:lstStyle>
            <a:lvl1pPr marL="0" indent="0">
              <a:buNone/>
              <a:defRPr sz="10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7" name="Text Placeholder 28">
            <a:extLst>
              <a:ext uri="{FF2B5EF4-FFF2-40B4-BE49-F238E27FC236}">
                <a16:creationId xmlns:a16="http://schemas.microsoft.com/office/drawing/2014/main" id="{4199EE50-5386-0446-8ADA-23C1B0D6EA4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761276" y="2245909"/>
            <a:ext cx="1710928" cy="260747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350" b="1" spc="15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8" name="Text Placeholder 28">
            <a:extLst>
              <a:ext uri="{FF2B5EF4-FFF2-40B4-BE49-F238E27FC236}">
                <a16:creationId xmlns:a16="http://schemas.microsoft.com/office/drawing/2014/main" id="{478AB5CA-B5A5-934D-BF51-1485953A703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761276" y="2534843"/>
            <a:ext cx="1710928" cy="260747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050" b="0" spc="15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9" name="Picture Placeholder 23">
            <a:extLst>
              <a:ext uri="{FF2B5EF4-FFF2-40B4-BE49-F238E27FC236}">
                <a16:creationId xmlns:a16="http://schemas.microsoft.com/office/drawing/2014/main" id="{3D78BE06-1FC7-3C43-BD15-F4137B564B58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6860502" y="1551551"/>
            <a:ext cx="678740" cy="679231"/>
          </a:xfrm>
        </p:spPr>
        <p:txBody>
          <a:bodyPr>
            <a:noAutofit/>
          </a:bodyPr>
          <a:lstStyle>
            <a:lvl1pPr marL="0" indent="0">
              <a:buNone/>
              <a:defRPr sz="10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0" name="Text Placeholder 28">
            <a:extLst>
              <a:ext uri="{FF2B5EF4-FFF2-40B4-BE49-F238E27FC236}">
                <a16:creationId xmlns:a16="http://schemas.microsoft.com/office/drawing/2014/main" id="{14F01FCC-4797-0343-8739-20331C751C1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860502" y="2245909"/>
            <a:ext cx="1710928" cy="260747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350" b="1" spc="15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1" name="Text Placeholder 28">
            <a:extLst>
              <a:ext uri="{FF2B5EF4-FFF2-40B4-BE49-F238E27FC236}">
                <a16:creationId xmlns:a16="http://schemas.microsoft.com/office/drawing/2014/main" id="{33FBE6CA-EC7A-1A4B-ADA3-6B78F2DE09C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860502" y="2534843"/>
            <a:ext cx="1710928" cy="260747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050" b="0" spc="15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2" name="Picture Placeholder 23">
            <a:extLst>
              <a:ext uri="{FF2B5EF4-FFF2-40B4-BE49-F238E27FC236}">
                <a16:creationId xmlns:a16="http://schemas.microsoft.com/office/drawing/2014/main" id="{6DD7CCE4-AD48-B64F-909E-F88961FBDFC5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562822" y="3088914"/>
            <a:ext cx="678740" cy="679231"/>
          </a:xfrm>
        </p:spPr>
        <p:txBody>
          <a:bodyPr>
            <a:noAutofit/>
          </a:bodyPr>
          <a:lstStyle>
            <a:lvl1pPr marL="0" indent="0">
              <a:buNone/>
              <a:defRPr sz="10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3" name="Text Placeholder 28">
            <a:extLst>
              <a:ext uri="{FF2B5EF4-FFF2-40B4-BE49-F238E27FC236}">
                <a16:creationId xmlns:a16="http://schemas.microsoft.com/office/drawing/2014/main" id="{C076E7E2-3D95-EA47-BF86-444615F1F14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562823" y="3783271"/>
            <a:ext cx="1710928" cy="260747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350" b="1" spc="15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4" name="Text Placeholder 28">
            <a:extLst>
              <a:ext uri="{FF2B5EF4-FFF2-40B4-BE49-F238E27FC236}">
                <a16:creationId xmlns:a16="http://schemas.microsoft.com/office/drawing/2014/main" id="{612499D2-373C-3940-97A5-FCA8B245BE45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62822" y="4072206"/>
            <a:ext cx="1710928" cy="260747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050" b="0" spc="15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5" name="Picture Placeholder 23">
            <a:extLst>
              <a:ext uri="{FF2B5EF4-FFF2-40B4-BE49-F238E27FC236}">
                <a16:creationId xmlns:a16="http://schemas.microsoft.com/office/drawing/2014/main" id="{24B34D6D-4F7E-3942-B8D7-9970BDE53C10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2662048" y="3088914"/>
            <a:ext cx="678740" cy="679231"/>
          </a:xfrm>
        </p:spPr>
        <p:txBody>
          <a:bodyPr>
            <a:noAutofit/>
          </a:bodyPr>
          <a:lstStyle>
            <a:lvl1pPr marL="0" indent="0">
              <a:buNone/>
              <a:defRPr sz="10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6" name="Text Placeholder 28">
            <a:extLst>
              <a:ext uri="{FF2B5EF4-FFF2-40B4-BE49-F238E27FC236}">
                <a16:creationId xmlns:a16="http://schemas.microsoft.com/office/drawing/2014/main" id="{D34EDB1D-7E85-D242-B6AE-F6D6907D325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2662049" y="3783271"/>
            <a:ext cx="1710928" cy="260747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350" b="1" spc="15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7" name="Text Placeholder 28">
            <a:extLst>
              <a:ext uri="{FF2B5EF4-FFF2-40B4-BE49-F238E27FC236}">
                <a16:creationId xmlns:a16="http://schemas.microsoft.com/office/drawing/2014/main" id="{3E3BFFF0-114B-6D42-B5E0-8020AC2E26BF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2662048" y="4072206"/>
            <a:ext cx="1710928" cy="260747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050" b="0" spc="15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8" name="Picture Placeholder 23">
            <a:extLst>
              <a:ext uri="{FF2B5EF4-FFF2-40B4-BE49-F238E27FC236}">
                <a16:creationId xmlns:a16="http://schemas.microsoft.com/office/drawing/2014/main" id="{EB4488EE-E854-724E-95AE-B9943EE249EA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4761276" y="3088914"/>
            <a:ext cx="678740" cy="679231"/>
          </a:xfrm>
        </p:spPr>
        <p:txBody>
          <a:bodyPr>
            <a:noAutofit/>
          </a:bodyPr>
          <a:lstStyle>
            <a:lvl1pPr marL="0" indent="0">
              <a:buNone/>
              <a:defRPr sz="10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9" name="Text Placeholder 28">
            <a:extLst>
              <a:ext uri="{FF2B5EF4-FFF2-40B4-BE49-F238E27FC236}">
                <a16:creationId xmlns:a16="http://schemas.microsoft.com/office/drawing/2014/main" id="{C5551B4D-583E-D644-9069-EC096CE76F50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761276" y="3783271"/>
            <a:ext cx="1710928" cy="260747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350" b="1" spc="15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50" name="Text Placeholder 28">
            <a:extLst>
              <a:ext uri="{FF2B5EF4-FFF2-40B4-BE49-F238E27FC236}">
                <a16:creationId xmlns:a16="http://schemas.microsoft.com/office/drawing/2014/main" id="{E30C4783-1643-2243-BB4F-E99E04D9216B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4761276" y="4072206"/>
            <a:ext cx="1710928" cy="260747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050" b="0" spc="15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51" name="Picture Placeholder 23">
            <a:extLst>
              <a:ext uri="{FF2B5EF4-FFF2-40B4-BE49-F238E27FC236}">
                <a16:creationId xmlns:a16="http://schemas.microsoft.com/office/drawing/2014/main" id="{7BBADCE0-02E8-3249-8CBA-17D3783DFE70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6860502" y="3088914"/>
            <a:ext cx="678740" cy="679231"/>
          </a:xfrm>
        </p:spPr>
        <p:txBody>
          <a:bodyPr>
            <a:noAutofit/>
          </a:bodyPr>
          <a:lstStyle>
            <a:lvl1pPr marL="0" indent="0">
              <a:buNone/>
              <a:defRPr sz="10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2" name="Text Placeholder 28">
            <a:extLst>
              <a:ext uri="{FF2B5EF4-FFF2-40B4-BE49-F238E27FC236}">
                <a16:creationId xmlns:a16="http://schemas.microsoft.com/office/drawing/2014/main" id="{8D294C40-97E4-FF4F-8A02-10FC7D0EE8B0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860502" y="3783271"/>
            <a:ext cx="1710928" cy="260747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350" b="1" spc="15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53" name="Text Placeholder 28">
            <a:extLst>
              <a:ext uri="{FF2B5EF4-FFF2-40B4-BE49-F238E27FC236}">
                <a16:creationId xmlns:a16="http://schemas.microsoft.com/office/drawing/2014/main" id="{8B38241F-01B5-574C-A827-67C6352C463C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860502" y="4072206"/>
            <a:ext cx="1710928" cy="260747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050" b="0" spc="15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30445668-2DC5-E84C-8B16-922BC95F13F2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fld id="{EE6020E3-D95B-4E55-964F-4B1A98BDAA6F}" type="datetime1">
              <a:rPr lang="en-US" smtClean="0"/>
              <a:t>9/5/2023</a:t>
            </a:fld>
            <a:endParaRPr lang="en-US" dirty="0"/>
          </a:p>
        </p:txBody>
      </p:sp>
      <p:sp>
        <p:nvSpPr>
          <p:cNvPr id="22" name="Footer Placeholder 21">
            <a:extLst>
              <a:ext uri="{FF2B5EF4-FFF2-40B4-BE49-F238E27FC236}">
                <a16:creationId xmlns:a16="http://schemas.microsoft.com/office/drawing/2014/main" id="{D9227732-A878-814C-8621-64ED1B2CCF9F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CE9F02AC-6DFB-0C47-BC8E-4B0594007F33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318784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me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>
            <a:extLst>
              <a:ext uri="{FF2B5EF4-FFF2-40B4-BE49-F238E27FC236}">
                <a16:creationId xmlns:a16="http://schemas.microsoft.com/office/drawing/2014/main" id="{6A7F6A3F-E1DD-A246-9A6D-5F9B18BA2588}"/>
              </a:ext>
            </a:extLst>
          </p:cNvPr>
          <p:cNvSpPr/>
          <p:nvPr userDrawn="1"/>
        </p:nvSpPr>
        <p:spPr>
          <a:xfrm flipH="1">
            <a:off x="6435672" y="1"/>
            <a:ext cx="2708328" cy="2708328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050" dirty="0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055FD0FC-C8FF-6741-A364-A29CDC6F9495}"/>
              </a:ext>
            </a:extLst>
          </p:cNvPr>
          <p:cNvSpPr/>
          <p:nvPr userDrawn="1"/>
        </p:nvSpPr>
        <p:spPr>
          <a:xfrm rot="5400000" flipH="1">
            <a:off x="1" y="2435172"/>
            <a:ext cx="2708328" cy="2708328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05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5620" y="285750"/>
            <a:ext cx="7334387" cy="994172"/>
          </a:xfrm>
        </p:spPr>
        <p:txBody>
          <a:bodyPr anchor="b">
            <a:noAutofit/>
          </a:bodyPr>
          <a:lstStyle>
            <a:lvl1pPr>
              <a:defRPr sz="36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5620" y="1565671"/>
            <a:ext cx="7334387" cy="2525111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bg1"/>
                </a:solidFill>
                <a:latin typeface="+mn-lt"/>
              </a:defRPr>
            </a:lvl1pPr>
            <a:lvl2pPr marL="342900" indent="0">
              <a:buNone/>
              <a:defRPr>
                <a:solidFill>
                  <a:schemeClr val="bg1"/>
                </a:solidFill>
                <a:latin typeface="+mn-lt"/>
              </a:defRPr>
            </a:lvl2pPr>
            <a:lvl3pPr marL="685800" indent="0">
              <a:buNone/>
              <a:defRPr>
                <a:solidFill>
                  <a:schemeClr val="bg1"/>
                </a:solidFill>
                <a:latin typeface="+mn-lt"/>
              </a:defRPr>
            </a:lvl3pPr>
            <a:lvl4pPr marL="1028700" indent="0">
              <a:buNone/>
              <a:defRPr>
                <a:solidFill>
                  <a:schemeClr val="bg1"/>
                </a:solidFill>
                <a:latin typeface="+mn-lt"/>
              </a:defRPr>
            </a:lvl4pPr>
            <a:lvl5pPr marL="1371600" indent="0">
              <a:buNone/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85750" y="4767263"/>
            <a:ext cx="1275764" cy="2738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900">
                <a:solidFill>
                  <a:schemeClr val="accent3"/>
                </a:solidFill>
                <a:latin typeface="+mn-lt"/>
              </a:defRPr>
            </a:lvl1pPr>
          </a:lstStyle>
          <a:p>
            <a:fld id="{AE46C21D-EBB5-4F3D-B06D-166777189317}" type="datetime1">
              <a:rPr lang="en-US" smtClean="0"/>
              <a:t>9/5/2023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900">
                <a:solidFill>
                  <a:schemeClr val="accent2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614958" y="4767263"/>
            <a:ext cx="1243292" cy="2738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900"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31014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5620" y="285750"/>
            <a:ext cx="7334387" cy="994172"/>
          </a:xfrm>
        </p:spPr>
        <p:txBody>
          <a:bodyPr anchor="b">
            <a:noAutofit/>
          </a:bodyPr>
          <a:lstStyle>
            <a:lvl1pPr>
              <a:defRPr sz="3600" b="1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5620" y="1896153"/>
            <a:ext cx="3497580" cy="2121460"/>
          </a:xfrm>
        </p:spPr>
        <p:txBody>
          <a:bodyPr>
            <a:noAutofit/>
          </a:bodyPr>
          <a:lstStyle>
            <a:lvl1pPr marL="0" indent="0">
              <a:buNone/>
              <a:defRPr sz="1500">
                <a:latin typeface="+mn-lt"/>
              </a:defRPr>
            </a:lvl1pPr>
            <a:lvl2pPr marL="342900" indent="0">
              <a:buNone/>
              <a:defRPr sz="1350">
                <a:latin typeface="+mn-lt"/>
              </a:defRPr>
            </a:lvl2pPr>
            <a:lvl3pPr marL="685800" indent="0">
              <a:buNone/>
              <a:defRPr sz="1200">
                <a:latin typeface="+mn-lt"/>
              </a:defRPr>
            </a:lvl3pPr>
            <a:lvl4pPr marL="1028700" indent="0">
              <a:buNone/>
              <a:defRPr sz="1050">
                <a:latin typeface="+mn-lt"/>
              </a:defRPr>
            </a:lvl4pPr>
            <a:lvl5pPr marL="1371600" indent="0">
              <a:buNone/>
              <a:defRPr sz="1050"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6A7F6A3F-E1DD-A246-9A6D-5F9B18BA2588}"/>
              </a:ext>
            </a:extLst>
          </p:cNvPr>
          <p:cNvSpPr/>
          <p:nvPr userDrawn="1"/>
        </p:nvSpPr>
        <p:spPr>
          <a:xfrm flipH="1">
            <a:off x="6435672" y="1"/>
            <a:ext cx="2708328" cy="2708328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050" dirty="0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055FD0FC-C8FF-6741-A364-A29CDC6F9495}"/>
              </a:ext>
            </a:extLst>
          </p:cNvPr>
          <p:cNvSpPr/>
          <p:nvPr userDrawn="1"/>
        </p:nvSpPr>
        <p:spPr>
          <a:xfrm flipH="1">
            <a:off x="6435672" y="2435172"/>
            <a:ext cx="2708328" cy="2708328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050" dirty="0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D11C9832-A021-954E-A34F-2988D1189AE9}"/>
              </a:ext>
            </a:extLst>
          </p:cNvPr>
          <p:cNvSpPr/>
          <p:nvPr userDrawn="1"/>
        </p:nvSpPr>
        <p:spPr>
          <a:xfrm>
            <a:off x="1" y="0"/>
            <a:ext cx="700392" cy="700392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050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861BC34-DFBF-2D4F-B463-FCFBC08391FF}"/>
              </a:ext>
            </a:extLst>
          </p:cNvPr>
          <p:cNvGrpSpPr/>
          <p:nvPr userDrawn="1"/>
        </p:nvGrpSpPr>
        <p:grpSpPr>
          <a:xfrm>
            <a:off x="6061569" y="4193178"/>
            <a:ext cx="1179285" cy="950323"/>
            <a:chOff x="7413403" y="4976359"/>
            <a:chExt cx="2334986" cy="1881641"/>
          </a:xfrm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55C37C19-F268-4A43-A0D4-3B1B38D48952}"/>
                </a:ext>
              </a:extLst>
            </p:cNvPr>
            <p:cNvSpPr/>
            <p:nvPr userDrawn="1"/>
          </p:nvSpPr>
          <p:spPr>
            <a:xfrm rot="5400000" flipH="1" flipV="1">
              <a:off x="8223822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050" dirty="0">
                <a:latin typeface="+mn-lt"/>
              </a:endParaRPr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E4F760E5-9D5D-E44F-AEBF-20CA8DE87D11}"/>
                </a:ext>
              </a:extLst>
            </p:cNvPr>
            <p:cNvSpPr/>
            <p:nvPr userDrawn="1"/>
          </p:nvSpPr>
          <p:spPr>
            <a:xfrm rot="16200000" flipV="1">
              <a:off x="7056329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050" dirty="0">
                <a:latin typeface="+mn-lt"/>
              </a:endParaRPr>
            </a:p>
          </p:txBody>
        </p:sp>
      </p:grp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857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900">
                <a:solidFill>
                  <a:schemeClr val="accent3"/>
                </a:solidFill>
                <a:latin typeface="+mn-lt"/>
              </a:defRPr>
            </a:lvl1pPr>
          </a:lstStyle>
          <a:p>
            <a:fld id="{1DFFEA26-EB1D-498C-95CD-1ECE586790AA}" type="datetime1">
              <a:rPr lang="en-US" smtClean="0"/>
              <a:t>9/5/2023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9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614958" y="4767263"/>
            <a:ext cx="1243292" cy="2738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900"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94CA559C-3355-DE44-ACF9-BDB6083C422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712426" y="1896153"/>
            <a:ext cx="3497580" cy="2121460"/>
          </a:xfrm>
        </p:spPr>
        <p:txBody>
          <a:bodyPr>
            <a:noAutofit/>
          </a:bodyPr>
          <a:lstStyle>
            <a:lvl1pPr marL="0" indent="0">
              <a:buNone/>
              <a:defRPr sz="1500">
                <a:latin typeface="+mn-lt"/>
              </a:defRPr>
            </a:lvl1pPr>
            <a:lvl2pPr marL="342900" indent="0">
              <a:buNone/>
              <a:defRPr sz="1350">
                <a:latin typeface="+mn-lt"/>
              </a:defRPr>
            </a:lvl2pPr>
            <a:lvl3pPr marL="685800" indent="0">
              <a:buNone/>
              <a:defRPr sz="1200">
                <a:latin typeface="+mn-lt"/>
              </a:defRPr>
            </a:lvl3pPr>
            <a:lvl4pPr marL="1028700" indent="0">
              <a:buNone/>
              <a:defRPr sz="1050">
                <a:latin typeface="+mn-lt"/>
              </a:defRPr>
            </a:lvl4pPr>
            <a:lvl5pPr marL="1371600" indent="0">
              <a:buNone/>
              <a:defRPr sz="1050"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B33DABA-7BF5-1147-BA5E-63B92F220E51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875620" y="1504267"/>
            <a:ext cx="3497580" cy="391886"/>
          </a:xfrm>
        </p:spPr>
        <p:txBody>
          <a:bodyPr>
            <a:noAutofit/>
          </a:bodyPr>
          <a:lstStyle>
            <a:lvl1pPr marL="0" indent="0">
              <a:buNone/>
              <a:defRPr sz="1800" b="1">
                <a:latin typeface="+mj-lt"/>
              </a:defRPr>
            </a:lvl1pPr>
            <a:lvl2pPr marL="342900" indent="0">
              <a:buNone/>
              <a:defRPr sz="1500" b="1">
                <a:latin typeface="+mj-lt"/>
              </a:defRPr>
            </a:lvl2pPr>
            <a:lvl3pPr marL="685800" indent="0">
              <a:buNone/>
              <a:defRPr sz="1350" b="1">
                <a:latin typeface="+mj-lt"/>
              </a:defRPr>
            </a:lvl3pPr>
            <a:lvl4pPr marL="1028700" indent="0">
              <a:buNone/>
              <a:defRPr sz="1200" b="1">
                <a:latin typeface="+mj-lt"/>
              </a:defRPr>
            </a:lvl4pPr>
            <a:lvl5pPr marL="1371600" indent="0">
              <a:buNone/>
              <a:defRPr sz="1200" b="1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1B05BEE9-8BC0-EC44-B913-DB6426DF2EA7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4712426" y="1504267"/>
            <a:ext cx="3497580" cy="391886"/>
          </a:xfrm>
        </p:spPr>
        <p:txBody>
          <a:bodyPr>
            <a:noAutofit/>
          </a:bodyPr>
          <a:lstStyle>
            <a:lvl1pPr marL="0" indent="0">
              <a:buNone/>
              <a:defRPr sz="1800" b="1">
                <a:latin typeface="+mj-lt"/>
              </a:defRPr>
            </a:lvl1pPr>
            <a:lvl2pPr marL="342900" indent="0">
              <a:buNone/>
              <a:defRPr sz="1500" b="1">
                <a:latin typeface="+mj-lt"/>
              </a:defRPr>
            </a:lvl2pPr>
            <a:lvl3pPr marL="685800" indent="0">
              <a:buNone/>
              <a:defRPr sz="1350" b="1">
                <a:latin typeface="+mj-lt"/>
              </a:defRPr>
            </a:lvl3pPr>
            <a:lvl4pPr marL="1028700" indent="0">
              <a:buNone/>
              <a:defRPr sz="1200" b="1">
                <a:latin typeface="+mj-lt"/>
              </a:defRPr>
            </a:lvl4pPr>
            <a:lvl5pPr marL="1371600" indent="0">
              <a:buNone/>
              <a:defRPr sz="1200" b="1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1671927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5620" y="285750"/>
            <a:ext cx="7334387" cy="994172"/>
          </a:xfrm>
        </p:spPr>
        <p:txBody>
          <a:bodyPr anchor="b">
            <a:noAutofit/>
          </a:bodyPr>
          <a:lstStyle>
            <a:lvl1pPr>
              <a:defRPr sz="3600" b="1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5618" y="1894739"/>
            <a:ext cx="2414016" cy="2121460"/>
          </a:xfrm>
        </p:spPr>
        <p:txBody>
          <a:bodyPr>
            <a:noAutofit/>
          </a:bodyPr>
          <a:lstStyle>
            <a:lvl1pPr marL="0" indent="0">
              <a:buNone/>
              <a:defRPr sz="1500">
                <a:latin typeface="+mn-lt"/>
              </a:defRPr>
            </a:lvl1pPr>
            <a:lvl2pPr marL="342900" indent="0">
              <a:buNone/>
              <a:defRPr sz="1350">
                <a:latin typeface="+mn-lt"/>
              </a:defRPr>
            </a:lvl2pPr>
            <a:lvl3pPr marL="685800" indent="0">
              <a:buNone/>
              <a:defRPr sz="1200">
                <a:latin typeface="+mn-lt"/>
              </a:defRPr>
            </a:lvl3pPr>
            <a:lvl4pPr marL="1028700" indent="0">
              <a:buNone/>
              <a:defRPr sz="1050">
                <a:latin typeface="+mn-lt"/>
              </a:defRPr>
            </a:lvl4pPr>
            <a:lvl5pPr marL="1371600" indent="0">
              <a:buNone/>
              <a:defRPr sz="1050"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6A7F6A3F-E1DD-A246-9A6D-5F9B18BA2588}"/>
              </a:ext>
            </a:extLst>
          </p:cNvPr>
          <p:cNvSpPr/>
          <p:nvPr userDrawn="1"/>
        </p:nvSpPr>
        <p:spPr>
          <a:xfrm rot="5400000">
            <a:off x="6435672" y="0"/>
            <a:ext cx="2708328" cy="2708328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050" dirty="0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055FD0FC-C8FF-6741-A364-A29CDC6F9495}"/>
              </a:ext>
            </a:extLst>
          </p:cNvPr>
          <p:cNvSpPr/>
          <p:nvPr userDrawn="1"/>
        </p:nvSpPr>
        <p:spPr>
          <a:xfrm>
            <a:off x="-1773" y="2435172"/>
            <a:ext cx="2708328" cy="2708328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050" dirty="0">
              <a:latin typeface="+mn-lt"/>
            </a:endParaRP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D11C9832-A021-954E-A34F-2988D1189AE9}"/>
              </a:ext>
            </a:extLst>
          </p:cNvPr>
          <p:cNvSpPr/>
          <p:nvPr userDrawn="1"/>
        </p:nvSpPr>
        <p:spPr>
          <a:xfrm rot="5400000" flipH="1">
            <a:off x="8443608" y="4443108"/>
            <a:ext cx="700392" cy="700392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050" dirty="0">
              <a:latin typeface="+mn-lt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861BC34-DFBF-2D4F-B463-FCFBC08391FF}"/>
              </a:ext>
            </a:extLst>
          </p:cNvPr>
          <p:cNvGrpSpPr/>
          <p:nvPr userDrawn="1"/>
        </p:nvGrpSpPr>
        <p:grpSpPr>
          <a:xfrm>
            <a:off x="1940563" y="4193178"/>
            <a:ext cx="1179285" cy="950323"/>
            <a:chOff x="7413403" y="4976359"/>
            <a:chExt cx="2334986" cy="1881641"/>
          </a:xfrm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55C37C19-F268-4A43-A0D4-3B1B38D48952}"/>
                </a:ext>
              </a:extLst>
            </p:cNvPr>
            <p:cNvSpPr/>
            <p:nvPr userDrawn="1"/>
          </p:nvSpPr>
          <p:spPr>
            <a:xfrm rot="5400000" flipH="1" flipV="1">
              <a:off x="8223822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050" dirty="0">
                <a:latin typeface="+mn-lt"/>
              </a:endParaRPr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E4F760E5-9D5D-E44F-AEBF-20CA8DE87D11}"/>
                </a:ext>
              </a:extLst>
            </p:cNvPr>
            <p:cNvSpPr/>
            <p:nvPr userDrawn="1"/>
          </p:nvSpPr>
          <p:spPr>
            <a:xfrm rot="16200000" flipV="1">
              <a:off x="7056329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050" dirty="0">
                <a:latin typeface="+mn-lt"/>
              </a:endParaRPr>
            </a:p>
          </p:txBody>
        </p:sp>
      </p:grp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85750" y="4767263"/>
            <a:ext cx="1325336" cy="2738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900">
                <a:solidFill>
                  <a:schemeClr val="accent2"/>
                </a:solidFill>
                <a:latin typeface="+mn-lt"/>
              </a:defRPr>
            </a:lvl1pPr>
          </a:lstStyle>
          <a:p>
            <a:fld id="{539842EE-D56F-4F18-94E7-094CEF23F906}" type="datetime1">
              <a:rPr lang="en-US" smtClean="0"/>
              <a:t>9/5/2023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9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94CA559C-3355-DE44-ACF9-BDB6083C422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512841" y="1894739"/>
            <a:ext cx="2379959" cy="2121460"/>
          </a:xfrm>
        </p:spPr>
        <p:txBody>
          <a:bodyPr>
            <a:noAutofit/>
          </a:bodyPr>
          <a:lstStyle>
            <a:lvl1pPr marL="0" indent="0">
              <a:buNone/>
              <a:defRPr sz="1500">
                <a:latin typeface="+mn-lt"/>
              </a:defRPr>
            </a:lvl1pPr>
            <a:lvl2pPr marL="342900" indent="0">
              <a:buNone/>
              <a:defRPr sz="1350">
                <a:latin typeface="+mn-lt"/>
              </a:defRPr>
            </a:lvl2pPr>
            <a:lvl3pPr marL="685800" indent="0">
              <a:buNone/>
              <a:defRPr sz="1200">
                <a:latin typeface="+mn-lt"/>
              </a:defRPr>
            </a:lvl3pPr>
            <a:lvl4pPr marL="1028700" indent="0">
              <a:buNone/>
              <a:defRPr sz="1050">
                <a:latin typeface="+mn-lt"/>
              </a:defRPr>
            </a:lvl4pPr>
            <a:lvl5pPr marL="1371600" indent="0">
              <a:buNone/>
              <a:defRPr sz="1050"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B33DABA-7BF5-1147-BA5E-63B92F220E51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875620" y="1502853"/>
            <a:ext cx="2379959" cy="391886"/>
          </a:xfrm>
        </p:spPr>
        <p:txBody>
          <a:bodyPr>
            <a:noAutofit/>
          </a:bodyPr>
          <a:lstStyle>
            <a:lvl1pPr marL="0" indent="0">
              <a:buNone/>
              <a:defRPr sz="1800" b="1">
                <a:latin typeface="+mj-lt"/>
              </a:defRPr>
            </a:lvl1pPr>
            <a:lvl2pPr marL="342900" indent="0">
              <a:buNone/>
              <a:defRPr sz="1500" b="1">
                <a:latin typeface="+mj-lt"/>
              </a:defRPr>
            </a:lvl2pPr>
            <a:lvl3pPr marL="685800" indent="0">
              <a:buNone/>
              <a:defRPr sz="1350" b="1">
                <a:latin typeface="+mj-lt"/>
              </a:defRPr>
            </a:lvl3pPr>
            <a:lvl4pPr marL="1028700" indent="0">
              <a:buNone/>
              <a:defRPr sz="1200" b="1">
                <a:latin typeface="+mj-lt"/>
              </a:defRPr>
            </a:lvl4pPr>
            <a:lvl5pPr marL="1371600" indent="0">
              <a:buNone/>
              <a:defRPr sz="1200" b="1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1B05BEE9-8BC0-EC44-B913-DB6426DF2EA7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512841" y="1502853"/>
            <a:ext cx="2379959" cy="391886"/>
          </a:xfrm>
        </p:spPr>
        <p:txBody>
          <a:bodyPr>
            <a:noAutofit/>
          </a:bodyPr>
          <a:lstStyle>
            <a:lvl1pPr marL="0" indent="0">
              <a:buNone/>
              <a:defRPr sz="1800" b="1">
                <a:latin typeface="+mj-lt"/>
              </a:defRPr>
            </a:lvl1pPr>
            <a:lvl2pPr marL="342900" indent="0">
              <a:buNone/>
              <a:defRPr sz="1500" b="1">
                <a:latin typeface="+mj-lt"/>
              </a:defRPr>
            </a:lvl2pPr>
            <a:lvl3pPr marL="685800" indent="0">
              <a:buNone/>
              <a:defRPr sz="1350" b="1">
                <a:latin typeface="+mj-lt"/>
              </a:defRPr>
            </a:lvl3pPr>
            <a:lvl4pPr marL="1028700" indent="0">
              <a:buNone/>
              <a:defRPr sz="1200" b="1">
                <a:latin typeface="+mj-lt"/>
              </a:defRPr>
            </a:lvl4pPr>
            <a:lvl5pPr marL="1371600" indent="0">
              <a:buNone/>
              <a:defRPr sz="1200" b="1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43D62993-A055-DF4F-9286-4FFE3A5C7FD7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150062" y="1894739"/>
            <a:ext cx="2379959" cy="2121460"/>
          </a:xfrm>
        </p:spPr>
        <p:txBody>
          <a:bodyPr>
            <a:noAutofit/>
          </a:bodyPr>
          <a:lstStyle>
            <a:lvl1pPr marL="0" indent="0">
              <a:buNone/>
              <a:defRPr sz="1500">
                <a:latin typeface="+mn-lt"/>
              </a:defRPr>
            </a:lvl1pPr>
            <a:lvl2pPr marL="342900" indent="0">
              <a:buNone/>
              <a:defRPr sz="1350">
                <a:latin typeface="+mn-lt"/>
              </a:defRPr>
            </a:lvl2pPr>
            <a:lvl3pPr marL="685800" indent="0">
              <a:buNone/>
              <a:defRPr sz="1200">
                <a:latin typeface="+mn-lt"/>
              </a:defRPr>
            </a:lvl3pPr>
            <a:lvl4pPr marL="1028700" indent="0">
              <a:buNone/>
              <a:defRPr sz="1050">
                <a:latin typeface="+mn-lt"/>
              </a:defRPr>
            </a:lvl4pPr>
            <a:lvl5pPr marL="1371600" indent="0">
              <a:buNone/>
              <a:defRPr sz="1050"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A896DA2E-4448-254C-86D1-9E16E63CC6A0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6150062" y="1502853"/>
            <a:ext cx="2379959" cy="391886"/>
          </a:xfrm>
        </p:spPr>
        <p:txBody>
          <a:bodyPr>
            <a:noAutofit/>
          </a:bodyPr>
          <a:lstStyle>
            <a:lvl1pPr marL="0" indent="0">
              <a:buNone/>
              <a:defRPr sz="1800" b="1">
                <a:latin typeface="+mj-lt"/>
              </a:defRPr>
            </a:lvl1pPr>
            <a:lvl2pPr marL="342900" indent="0">
              <a:buNone/>
              <a:defRPr sz="1500" b="1">
                <a:latin typeface="+mj-lt"/>
              </a:defRPr>
            </a:lvl2pPr>
            <a:lvl3pPr marL="685800" indent="0">
              <a:buNone/>
              <a:defRPr sz="1350" b="1">
                <a:latin typeface="+mj-lt"/>
              </a:defRPr>
            </a:lvl3pPr>
            <a:lvl4pPr marL="1028700" indent="0">
              <a:buNone/>
              <a:defRPr sz="1200" b="1">
                <a:latin typeface="+mj-lt"/>
              </a:defRPr>
            </a:lvl4pPr>
            <a:lvl5pPr marL="1371600" indent="0">
              <a:buNone/>
              <a:defRPr sz="1200" b="1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614958" y="4767263"/>
            <a:ext cx="1243292" cy="2738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900"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001527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5620" y="841772"/>
            <a:ext cx="4665209" cy="1790700"/>
          </a:xfrm>
        </p:spPr>
        <p:txBody>
          <a:bodyPr anchor="b">
            <a:noAutofit/>
          </a:bodyPr>
          <a:lstStyle>
            <a:lvl1pPr algn="l">
              <a:defRPr sz="4500" b="1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75620" y="2701529"/>
            <a:ext cx="4665208" cy="1685414"/>
          </a:xfrm>
        </p:spPr>
        <p:txBody>
          <a:bodyPr>
            <a:noAutofit/>
          </a:bodyPr>
          <a:lstStyle>
            <a:lvl1pPr marL="0" indent="0" algn="l">
              <a:buNone/>
              <a:defRPr sz="2100">
                <a:latin typeface="+mn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AC79249-FDC0-364D-A734-AE1DE1605D28}"/>
              </a:ext>
            </a:extLst>
          </p:cNvPr>
          <p:cNvSpPr/>
          <p:nvPr userDrawn="1"/>
        </p:nvSpPr>
        <p:spPr>
          <a:xfrm>
            <a:off x="6198319" y="0"/>
            <a:ext cx="2945681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15FBB50-09C8-B64E-AE57-67C5E70810CB}"/>
              </a:ext>
            </a:extLst>
          </p:cNvPr>
          <p:cNvGrpSpPr/>
          <p:nvPr userDrawn="1"/>
        </p:nvGrpSpPr>
        <p:grpSpPr>
          <a:xfrm>
            <a:off x="6198321" y="2764454"/>
            <a:ext cx="2945680" cy="2384142"/>
            <a:chOff x="9857014" y="13834"/>
            <a:chExt cx="2334986" cy="1881641"/>
          </a:xfrm>
        </p:grpSpPr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EFBF1E52-11FA-DC48-B7AD-75734232FFE8}"/>
                </a:ext>
              </a:extLst>
            </p:cNvPr>
            <p:cNvSpPr/>
            <p:nvPr userDrawn="1"/>
          </p:nvSpPr>
          <p:spPr>
            <a:xfrm rot="5400000" flipH="1" flipV="1">
              <a:off x="10667433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050" dirty="0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4850B620-49F5-3748-84AF-682555D52792}"/>
                </a:ext>
              </a:extLst>
            </p:cNvPr>
            <p:cNvSpPr/>
            <p:nvPr userDrawn="1"/>
          </p:nvSpPr>
          <p:spPr>
            <a:xfrm rot="16200000" flipV="1">
              <a:off x="9499940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050" dirty="0"/>
            </a:p>
          </p:txBody>
        </p:sp>
      </p:grpSp>
      <p:sp>
        <p:nvSpPr>
          <p:cNvPr id="22" name="Freeform 21">
            <a:extLst>
              <a:ext uri="{FF2B5EF4-FFF2-40B4-BE49-F238E27FC236}">
                <a16:creationId xmlns:a16="http://schemas.microsoft.com/office/drawing/2014/main" id="{BC68F289-2744-2F48-893A-3F17911625C8}"/>
              </a:ext>
            </a:extLst>
          </p:cNvPr>
          <p:cNvSpPr/>
          <p:nvPr userDrawn="1"/>
        </p:nvSpPr>
        <p:spPr>
          <a:xfrm>
            <a:off x="0" y="-1"/>
            <a:ext cx="875620" cy="875620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050" dirty="0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39563C76-BC00-DE47-88F5-C24D3CE3325A}"/>
              </a:ext>
            </a:extLst>
          </p:cNvPr>
          <p:cNvSpPr/>
          <p:nvPr userDrawn="1"/>
        </p:nvSpPr>
        <p:spPr>
          <a:xfrm>
            <a:off x="7671161" y="-1"/>
            <a:ext cx="1472840" cy="2384142"/>
          </a:xfrm>
          <a:custGeom>
            <a:avLst/>
            <a:gdLst>
              <a:gd name="connsiteX0" fmla="*/ 0 w 1963787"/>
              <a:gd name="connsiteY0" fmla="*/ 0 h 3178856"/>
              <a:gd name="connsiteX1" fmla="*/ 1963787 w 1963787"/>
              <a:gd name="connsiteY1" fmla="*/ 0 h 3178856"/>
              <a:gd name="connsiteX2" fmla="*/ 1963787 w 1963787"/>
              <a:gd name="connsiteY2" fmla="*/ 1967129 h 3178856"/>
              <a:gd name="connsiteX3" fmla="*/ 1963787 w 1963787"/>
              <a:gd name="connsiteY3" fmla="*/ 2349671 h 3178856"/>
              <a:gd name="connsiteX4" fmla="*/ 1963787 w 1963787"/>
              <a:gd name="connsiteY4" fmla="*/ 3178856 h 3178856"/>
              <a:gd name="connsiteX5" fmla="*/ 1963753 w 1963787"/>
              <a:gd name="connsiteY5" fmla="*/ 3178856 h 3178856"/>
              <a:gd name="connsiteX6" fmla="*/ 1763002 w 1963787"/>
              <a:gd name="connsiteY6" fmla="*/ 3168629 h 3178856"/>
              <a:gd name="connsiteX7" fmla="*/ 0 w 1963787"/>
              <a:gd name="connsiteY7" fmla="*/ 1197921 h 3178856"/>
              <a:gd name="connsiteX8" fmla="*/ 0 w 1963787"/>
              <a:gd name="connsiteY8" fmla="*/ 1039961 h 3178856"/>
              <a:gd name="connsiteX9" fmla="*/ 0 w 1963787"/>
              <a:gd name="connsiteY9" fmla="*/ 0 h 3178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63787" h="3178856">
                <a:moveTo>
                  <a:pt x="0" y="0"/>
                </a:moveTo>
                <a:lnTo>
                  <a:pt x="1963787" y="0"/>
                </a:lnTo>
                <a:lnTo>
                  <a:pt x="1963787" y="1967129"/>
                </a:lnTo>
                <a:lnTo>
                  <a:pt x="1963787" y="2349671"/>
                </a:lnTo>
                <a:lnTo>
                  <a:pt x="1963787" y="3178856"/>
                </a:lnTo>
                <a:lnTo>
                  <a:pt x="1963753" y="3178856"/>
                </a:lnTo>
                <a:lnTo>
                  <a:pt x="1763002" y="3168629"/>
                </a:lnTo>
                <a:cubicBezTo>
                  <a:pt x="772749" y="3067186"/>
                  <a:pt x="0" y="2223585"/>
                  <a:pt x="0" y="1197921"/>
                </a:cubicBezTo>
                <a:lnTo>
                  <a:pt x="0" y="1039961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26013033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8C19EC-CBD8-6F43-AD4E-FE71DE1A5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490EDE-9605-1F5E-7062-005EBC618B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E1A81A-3018-F6B4-F180-AAC26798F6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83F4B6-CDC4-4128-9F81-F1CA1BBE4873}" type="datetimeFigureOut">
              <a:rPr lang="en-IL" smtClean="0"/>
              <a:t>09/05/2023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6333A4-5A1D-C30E-C937-F26BF7FC67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EBE4C4-F387-D966-A269-5A147C1243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AECECE-67E0-4B50-AC82-3B880228471F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797753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IL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85750"/>
            <a:ext cx="85725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5750" y="1369219"/>
            <a:ext cx="8572500" cy="326350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D77A09-15C2-4E47-948E-AACAFCA47D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857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900">
                <a:solidFill>
                  <a:schemeClr val="tx2"/>
                </a:solidFill>
                <a:latin typeface="+mn-lt"/>
              </a:defRPr>
            </a:lvl1pPr>
          </a:lstStyle>
          <a:p>
            <a:fld id="{FC9A72C8-1C87-42EF-8A11-BF6DFA19ED8B}" type="datetime1">
              <a:rPr lang="en-US" smtClean="0"/>
              <a:t>9/5/2023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567522-C3B6-46EB-A361-BEC2510B00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9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C57CF0-034F-450D-937C-718D5AF1A0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8008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900">
                <a:solidFill>
                  <a:schemeClr val="tx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67220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</p:sldLayoutIdLst>
  <p:hf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240">
          <p15:clr>
            <a:srgbClr val="547EBF"/>
          </p15:clr>
        </p15:guide>
        <p15:guide id="4" orient="horz" pos="240">
          <p15:clr>
            <a:srgbClr val="547EBF"/>
          </p15:clr>
        </p15:guide>
        <p15:guide id="5" pos="7440">
          <p15:clr>
            <a:srgbClr val="547EBF"/>
          </p15:clr>
        </p15:guide>
        <p15:guide id="6" orient="horz" pos="4080">
          <p15:clr>
            <a:srgbClr val="547EBF"/>
          </p15:clr>
        </p15:guide>
        <p15:guide id="7" pos="3960">
          <p15:clr>
            <a:srgbClr val="547EBF"/>
          </p15:clr>
        </p15:guide>
        <p15:guide id="8" pos="3720">
          <p15:clr>
            <a:srgbClr val="547EBF"/>
          </p15:clr>
        </p15:guide>
        <p15:guide id="9" pos="2112">
          <p15:clr>
            <a:srgbClr val="547EBF"/>
          </p15:clr>
        </p15:guide>
        <p15:guide id="10" pos="1848">
          <p15:clr>
            <a:srgbClr val="547EBF"/>
          </p15:clr>
        </p15:guide>
        <p15:guide id="11" pos="5568">
          <p15:clr>
            <a:srgbClr val="547EBF"/>
          </p15:clr>
        </p15:guide>
        <p15:guide id="12" pos="5832">
          <p15:clr>
            <a:srgbClr val="547EBF"/>
          </p15:clr>
        </p15:guide>
        <p15:guide id="13" pos="4968">
          <p15:clr>
            <a:srgbClr val="9FCC3B"/>
          </p15:clr>
        </p15:guide>
        <p15:guide id="14" pos="5208">
          <p15:clr>
            <a:srgbClr val="9FCC3B"/>
          </p15:clr>
        </p15:guide>
        <p15:guide id="15" pos="2712">
          <p15:clr>
            <a:srgbClr val="9FCC3B"/>
          </p15:clr>
        </p15:guide>
        <p15:guide id="16" pos="2472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2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search/cs?searchtype=author&amp;query=Liang%2C+W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arxiv.org/search/cs?searchtype=author&amp;query=Zou%2C+J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5" descr="Human brain digital x-ray 3D renderi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90061" cy="5204915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5"/>
          <p:cNvSpPr txBox="1">
            <a:spLocks noGrp="1"/>
          </p:cNvSpPr>
          <p:nvPr>
            <p:ph type="ctrTitle"/>
          </p:nvPr>
        </p:nvSpPr>
        <p:spPr>
          <a:xfrm>
            <a:off x="223471" y="1216814"/>
            <a:ext cx="4479900" cy="376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"/>
              <a:buNone/>
            </a:pPr>
            <a:r>
              <a:rPr lang="zh-CN" sz="3000" b="1" i="0" u="none" strike="noStrike">
                <a:latin typeface="Lato"/>
                <a:ea typeface="Lato"/>
                <a:cs typeface="Lato"/>
                <a:sym typeface="Lato"/>
              </a:rPr>
              <a:t>Accelerating Abnormal-Behavior Detection in Surveillance Video</a:t>
            </a:r>
            <a:r>
              <a:rPr lang="zh-CN" sz="3000" b="1"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zh-CN" sz="3000" b="1" i="0" u="none" strike="noStrike">
                <a:latin typeface="Lato"/>
                <a:ea typeface="Lato"/>
                <a:cs typeface="Lato"/>
                <a:sym typeface="Lato"/>
              </a:rPr>
              <a:t>via </a:t>
            </a:r>
            <a:br>
              <a:rPr lang="zh-CN" sz="3000" b="1" i="0" u="none" strike="noStrike">
                <a:latin typeface="Lato"/>
                <a:ea typeface="Lato"/>
                <a:cs typeface="Lato"/>
                <a:sym typeface="Lato"/>
              </a:rPr>
            </a:br>
            <a:r>
              <a:rPr lang="zh-CN" sz="3000" b="1" i="0" u="none" strike="noStrike">
                <a:latin typeface="Lato"/>
                <a:ea typeface="Lato"/>
                <a:cs typeface="Lato"/>
                <a:sym typeface="Lato"/>
              </a:rPr>
              <a:t>Deep Neural Networks &amp;</a:t>
            </a:r>
            <a:br>
              <a:rPr lang="zh-CN" sz="3000" b="1"/>
            </a:br>
            <a:r>
              <a:rPr lang="zh-CN" sz="3000" b="1" i="0" u="none" strike="noStrike">
                <a:latin typeface="Lato"/>
                <a:ea typeface="Lato"/>
                <a:cs typeface="Lato"/>
                <a:sym typeface="Lato"/>
              </a:rPr>
              <a:t>Group Testing Methods</a:t>
            </a:r>
            <a:br>
              <a:rPr lang="zh-CN" b="1"/>
            </a:br>
            <a:endParaRPr sz="2300" b="1">
              <a:solidFill>
                <a:srgbClr val="FFC00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5"/>
          <p:cNvSpPr txBox="1">
            <a:spLocks noGrp="1"/>
          </p:cNvSpPr>
          <p:nvPr>
            <p:ph type="title"/>
          </p:nvPr>
        </p:nvSpPr>
        <p:spPr>
          <a:xfrm>
            <a:off x="471488" y="205383"/>
            <a:ext cx="5915100" cy="74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zh-CN"/>
              <a:t>Solution #3: Group testing (cont.)</a:t>
            </a:r>
            <a:endParaRPr/>
          </a:p>
        </p:txBody>
      </p:sp>
      <p:grpSp>
        <p:nvGrpSpPr>
          <p:cNvPr id="228" name="Google Shape;228;p25"/>
          <p:cNvGrpSpPr/>
          <p:nvPr/>
        </p:nvGrpSpPr>
        <p:grpSpPr>
          <a:xfrm>
            <a:off x="1056590" y="1413507"/>
            <a:ext cx="6326368" cy="1045941"/>
            <a:chOff x="1034386" y="4655913"/>
            <a:chExt cx="9694098" cy="1733700"/>
          </a:xfrm>
        </p:grpSpPr>
        <p:cxnSp>
          <p:nvCxnSpPr>
            <p:cNvPr id="229" name="Google Shape;229;p25"/>
            <p:cNvCxnSpPr/>
            <p:nvPr/>
          </p:nvCxnSpPr>
          <p:spPr>
            <a:xfrm>
              <a:off x="7677677" y="5461764"/>
              <a:ext cx="709200" cy="0"/>
            </a:xfrm>
            <a:prstGeom prst="straightConnector1">
              <a:avLst/>
            </a:prstGeom>
            <a:noFill/>
            <a:ln w="57150" cap="flat" cmpd="sng">
              <a:solidFill>
                <a:srgbClr val="C00000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sp>
          <p:nvSpPr>
            <p:cNvPr id="230" name="Google Shape;230;p25"/>
            <p:cNvSpPr/>
            <p:nvPr/>
          </p:nvSpPr>
          <p:spPr>
            <a:xfrm>
              <a:off x="4597974" y="4655913"/>
              <a:ext cx="2899500" cy="1611600"/>
            </a:xfrm>
            <a:prstGeom prst="rect">
              <a:avLst/>
            </a:prstGeom>
            <a:solidFill>
              <a:srgbClr val="3F3F3F"/>
            </a:solidFill>
            <a:ln w="12700" cap="flat" cmpd="sng">
              <a:solidFill>
                <a:srgbClr val="2F491D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CNN</a:t>
              </a:r>
              <a:endParaRPr sz="1100"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Convolutional Neural Network </a:t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31" name="Google Shape;231;p25"/>
            <p:cNvCxnSpPr/>
            <p:nvPr/>
          </p:nvCxnSpPr>
          <p:spPr>
            <a:xfrm>
              <a:off x="3583361" y="5494562"/>
              <a:ext cx="709200" cy="0"/>
            </a:xfrm>
            <a:prstGeom prst="straightConnector1">
              <a:avLst/>
            </a:prstGeom>
            <a:noFill/>
            <a:ln w="57150" cap="flat" cmpd="sng">
              <a:solidFill>
                <a:srgbClr val="C00000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grpSp>
          <p:nvGrpSpPr>
            <p:cNvPr id="232" name="Google Shape;232;p25"/>
            <p:cNvGrpSpPr/>
            <p:nvPr/>
          </p:nvGrpSpPr>
          <p:grpSpPr>
            <a:xfrm>
              <a:off x="1034386" y="4655913"/>
              <a:ext cx="2197800" cy="1733700"/>
              <a:chOff x="1034386" y="4655913"/>
              <a:chExt cx="2197800" cy="1733700"/>
            </a:xfrm>
          </p:grpSpPr>
          <p:sp>
            <p:nvSpPr>
              <p:cNvPr id="233" name="Google Shape;233;p25"/>
              <p:cNvSpPr/>
              <p:nvPr/>
            </p:nvSpPr>
            <p:spPr>
              <a:xfrm>
                <a:off x="1034386" y="4655913"/>
                <a:ext cx="1435800" cy="971700"/>
              </a:xfrm>
              <a:prstGeom prst="rect">
                <a:avLst/>
              </a:prstGeom>
              <a:solidFill>
                <a:srgbClr val="8DA9DB"/>
              </a:solidFill>
              <a:ln w="12700" cap="flat" cmpd="sng">
                <a:solidFill>
                  <a:srgbClr val="1C305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CN" sz="14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Image</a:t>
                </a: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4" name="Google Shape;234;p25"/>
              <p:cNvSpPr/>
              <p:nvPr/>
            </p:nvSpPr>
            <p:spPr>
              <a:xfrm>
                <a:off x="1186786" y="4808313"/>
                <a:ext cx="1435800" cy="971700"/>
              </a:xfrm>
              <a:prstGeom prst="rect">
                <a:avLst/>
              </a:prstGeom>
              <a:solidFill>
                <a:srgbClr val="8DA9DB"/>
              </a:solidFill>
              <a:ln w="12700" cap="flat" cmpd="sng">
                <a:solidFill>
                  <a:srgbClr val="1C305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CN" sz="14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Image</a:t>
                </a: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5" name="Google Shape;235;p25"/>
              <p:cNvSpPr/>
              <p:nvPr/>
            </p:nvSpPr>
            <p:spPr>
              <a:xfrm>
                <a:off x="1339186" y="4960713"/>
                <a:ext cx="1435800" cy="971700"/>
              </a:xfrm>
              <a:prstGeom prst="rect">
                <a:avLst/>
              </a:prstGeom>
              <a:solidFill>
                <a:srgbClr val="8DA9DB"/>
              </a:solidFill>
              <a:ln w="12700" cap="flat" cmpd="sng">
                <a:solidFill>
                  <a:srgbClr val="1C305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CN" sz="14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Image</a:t>
                </a: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6" name="Google Shape;236;p25"/>
              <p:cNvSpPr/>
              <p:nvPr/>
            </p:nvSpPr>
            <p:spPr>
              <a:xfrm>
                <a:off x="1491586" y="5113113"/>
                <a:ext cx="1435800" cy="971700"/>
              </a:xfrm>
              <a:prstGeom prst="rect">
                <a:avLst/>
              </a:prstGeom>
              <a:solidFill>
                <a:srgbClr val="8DA9DB"/>
              </a:solidFill>
              <a:ln w="12700" cap="flat" cmpd="sng">
                <a:solidFill>
                  <a:srgbClr val="1C305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CN" sz="14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Image</a:t>
                </a: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7" name="Google Shape;237;p25"/>
              <p:cNvSpPr/>
              <p:nvPr/>
            </p:nvSpPr>
            <p:spPr>
              <a:xfrm>
                <a:off x="1643986" y="5265513"/>
                <a:ext cx="1435800" cy="971700"/>
              </a:xfrm>
              <a:prstGeom prst="rect">
                <a:avLst/>
              </a:prstGeom>
              <a:solidFill>
                <a:srgbClr val="8DA9DB"/>
              </a:solidFill>
              <a:ln w="12700" cap="flat" cmpd="sng">
                <a:solidFill>
                  <a:srgbClr val="1C305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CN" sz="14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Image</a:t>
                </a: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8" name="Google Shape;238;p25"/>
              <p:cNvSpPr/>
              <p:nvPr/>
            </p:nvSpPr>
            <p:spPr>
              <a:xfrm>
                <a:off x="1796386" y="5417913"/>
                <a:ext cx="1435800" cy="971700"/>
              </a:xfrm>
              <a:prstGeom prst="rect">
                <a:avLst/>
              </a:prstGeom>
              <a:solidFill>
                <a:srgbClr val="8DA9DB"/>
              </a:solidFill>
              <a:ln w="12700" cap="flat" cmpd="sng">
                <a:solidFill>
                  <a:srgbClr val="1C305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CN" sz="14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Image</a:t>
                </a: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39" name="Google Shape;239;p25"/>
            <p:cNvSpPr/>
            <p:nvPr/>
          </p:nvSpPr>
          <p:spPr>
            <a:xfrm>
              <a:off x="8426884" y="4876404"/>
              <a:ext cx="2301600" cy="15132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FFDC9B"/>
                </a:gs>
                <a:gs pos="50000">
                  <a:srgbClr val="FFD68D"/>
                </a:gs>
                <a:gs pos="100000">
                  <a:srgbClr val="FFD478"/>
                </a:gs>
              </a:gsLst>
              <a:lin ang="5400012" scaled="0"/>
            </a:gradFill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4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Yes: </a:t>
              </a:r>
              <a:r>
                <a:rPr lang="zh-CN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at least one firearm frame</a:t>
              </a:r>
              <a:endParaRPr sz="1100"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4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No: </a:t>
              </a:r>
              <a:r>
                <a:rPr lang="zh-CN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Firearm clean</a:t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0" name="Google Shape;240;p25"/>
          <p:cNvSpPr/>
          <p:nvPr/>
        </p:nvSpPr>
        <p:spPr>
          <a:xfrm>
            <a:off x="987218" y="2817669"/>
            <a:ext cx="3309000" cy="8088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How we choose the frames in each group, so we can actually determine the desired ones ????</a:t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" name="Google Shape;241;p25"/>
          <p:cNvSpPr/>
          <p:nvPr/>
        </p:nvSpPr>
        <p:spPr>
          <a:xfrm>
            <a:off x="5116455" y="2805941"/>
            <a:ext cx="2611500" cy="569400"/>
          </a:xfrm>
          <a:prstGeom prst="wedgeRoundRectCallout">
            <a:avLst>
              <a:gd name="adj1" fmla="val -91242"/>
              <a:gd name="adj2" fmla="val 57655"/>
              <a:gd name="adj3" fmla="val 16667"/>
            </a:avLst>
          </a:prstGeom>
          <a:gradFill>
            <a:gsLst>
              <a:gs pos="0">
                <a:srgbClr val="B0CAE9"/>
              </a:gs>
              <a:gs pos="50000">
                <a:srgbClr val="A1C1E4"/>
              </a:gs>
              <a:gs pos="100000">
                <a:srgbClr val="90B8E4"/>
              </a:gs>
            </a:gsLst>
            <a:lin ang="5400012" scaled="0"/>
          </a:gradFill>
          <a:ln w="9525" cap="flat" cmpd="sng">
            <a:solidFill>
              <a:schemeClr val="accent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Due to the work of: Bshouty &amp; Haddad-Zaknoon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" name="Google Shape;242;p25"/>
          <p:cNvSpPr/>
          <p:nvPr/>
        </p:nvSpPr>
        <p:spPr>
          <a:xfrm>
            <a:off x="987218" y="3935266"/>
            <a:ext cx="3309000" cy="8088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Do we really need to identify ALL the frames with firearm image?</a:t>
            </a:r>
            <a:endParaRPr sz="1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28"/>
          <p:cNvSpPr txBox="1">
            <a:spLocks noGrp="1"/>
          </p:cNvSpPr>
          <p:nvPr>
            <p:ph type="title"/>
          </p:nvPr>
        </p:nvSpPr>
        <p:spPr>
          <a:xfrm>
            <a:off x="231169" y="134099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zh-CN"/>
              <a:t>Let’s take a deeper look… </a:t>
            </a:r>
            <a:endParaRPr/>
          </a:p>
        </p:txBody>
      </p:sp>
      <p:sp>
        <p:nvSpPr>
          <p:cNvPr id="302" name="Google Shape;302;p28"/>
          <p:cNvSpPr/>
          <p:nvPr/>
        </p:nvSpPr>
        <p:spPr>
          <a:xfrm>
            <a:off x="277637" y="3723650"/>
            <a:ext cx="200700" cy="2121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3" name="Google Shape;303;p28"/>
          <p:cNvSpPr/>
          <p:nvPr/>
        </p:nvSpPr>
        <p:spPr>
          <a:xfrm>
            <a:off x="592659" y="3723650"/>
            <a:ext cx="200700" cy="2121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4" name="Google Shape;304;p28"/>
          <p:cNvSpPr/>
          <p:nvPr/>
        </p:nvSpPr>
        <p:spPr>
          <a:xfrm>
            <a:off x="913258" y="3723650"/>
            <a:ext cx="200700" cy="2121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5" name="Google Shape;305;p28"/>
          <p:cNvSpPr/>
          <p:nvPr/>
        </p:nvSpPr>
        <p:spPr>
          <a:xfrm>
            <a:off x="1228280" y="3723650"/>
            <a:ext cx="200700" cy="2121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6" name="Google Shape;306;p28"/>
          <p:cNvSpPr/>
          <p:nvPr/>
        </p:nvSpPr>
        <p:spPr>
          <a:xfrm>
            <a:off x="1568390" y="3723650"/>
            <a:ext cx="200700" cy="2121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7" name="Google Shape;307;p28"/>
          <p:cNvSpPr/>
          <p:nvPr/>
        </p:nvSpPr>
        <p:spPr>
          <a:xfrm>
            <a:off x="1883413" y="3723650"/>
            <a:ext cx="200700" cy="2121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p28"/>
          <p:cNvSpPr/>
          <p:nvPr/>
        </p:nvSpPr>
        <p:spPr>
          <a:xfrm>
            <a:off x="2204012" y="3723650"/>
            <a:ext cx="200700" cy="2121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9" name="Google Shape;309;p28"/>
          <p:cNvSpPr/>
          <p:nvPr/>
        </p:nvSpPr>
        <p:spPr>
          <a:xfrm>
            <a:off x="2519034" y="3723650"/>
            <a:ext cx="200700" cy="2121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0" name="Google Shape;310;p28"/>
          <p:cNvSpPr/>
          <p:nvPr/>
        </p:nvSpPr>
        <p:spPr>
          <a:xfrm>
            <a:off x="2889809" y="3723650"/>
            <a:ext cx="200700" cy="2121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1" name="Google Shape;311;p28"/>
          <p:cNvSpPr/>
          <p:nvPr/>
        </p:nvSpPr>
        <p:spPr>
          <a:xfrm>
            <a:off x="3204832" y="3723650"/>
            <a:ext cx="200700" cy="2121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2" name="Google Shape;312;p28"/>
          <p:cNvSpPr/>
          <p:nvPr/>
        </p:nvSpPr>
        <p:spPr>
          <a:xfrm>
            <a:off x="3525431" y="3723650"/>
            <a:ext cx="200700" cy="2121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3" name="Google Shape;313;p28"/>
          <p:cNvSpPr/>
          <p:nvPr/>
        </p:nvSpPr>
        <p:spPr>
          <a:xfrm>
            <a:off x="3840453" y="3723650"/>
            <a:ext cx="200700" cy="2121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4" name="Google Shape;314;p28"/>
          <p:cNvSpPr/>
          <p:nvPr/>
        </p:nvSpPr>
        <p:spPr>
          <a:xfrm>
            <a:off x="4180563" y="3723650"/>
            <a:ext cx="200700" cy="2121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5" name="Google Shape;315;p28"/>
          <p:cNvSpPr/>
          <p:nvPr/>
        </p:nvSpPr>
        <p:spPr>
          <a:xfrm>
            <a:off x="4495586" y="3723650"/>
            <a:ext cx="200700" cy="212100"/>
          </a:xfrm>
          <a:prstGeom prst="rect">
            <a:avLst/>
          </a:prstGeom>
          <a:solidFill>
            <a:schemeClr val="accent5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6" name="Google Shape;316;p28"/>
          <p:cNvSpPr/>
          <p:nvPr/>
        </p:nvSpPr>
        <p:spPr>
          <a:xfrm>
            <a:off x="4823973" y="3723650"/>
            <a:ext cx="200700" cy="212100"/>
          </a:xfrm>
          <a:prstGeom prst="rect">
            <a:avLst/>
          </a:prstGeom>
          <a:solidFill>
            <a:schemeClr val="accent5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7" name="Google Shape;317;p28"/>
          <p:cNvSpPr/>
          <p:nvPr/>
        </p:nvSpPr>
        <p:spPr>
          <a:xfrm>
            <a:off x="5429497" y="3723650"/>
            <a:ext cx="200700" cy="212100"/>
          </a:xfrm>
          <a:prstGeom prst="rect">
            <a:avLst/>
          </a:prstGeom>
          <a:solidFill>
            <a:schemeClr val="accent5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8" name="Google Shape;318;p28"/>
          <p:cNvSpPr/>
          <p:nvPr/>
        </p:nvSpPr>
        <p:spPr>
          <a:xfrm>
            <a:off x="5744519" y="3723650"/>
            <a:ext cx="200700" cy="212100"/>
          </a:xfrm>
          <a:prstGeom prst="rect">
            <a:avLst/>
          </a:prstGeom>
          <a:solidFill>
            <a:schemeClr val="accent5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9" name="Google Shape;319;p28"/>
          <p:cNvSpPr/>
          <p:nvPr/>
        </p:nvSpPr>
        <p:spPr>
          <a:xfrm>
            <a:off x="6065118" y="3723650"/>
            <a:ext cx="200700" cy="2121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0" name="Google Shape;320;p28"/>
          <p:cNvSpPr/>
          <p:nvPr/>
        </p:nvSpPr>
        <p:spPr>
          <a:xfrm>
            <a:off x="6380141" y="3723650"/>
            <a:ext cx="200700" cy="2121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1" name="Google Shape;321;p28"/>
          <p:cNvSpPr/>
          <p:nvPr/>
        </p:nvSpPr>
        <p:spPr>
          <a:xfrm>
            <a:off x="6750916" y="3723650"/>
            <a:ext cx="200700" cy="2121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2" name="Google Shape;322;p28"/>
          <p:cNvSpPr/>
          <p:nvPr/>
        </p:nvSpPr>
        <p:spPr>
          <a:xfrm>
            <a:off x="7065938" y="3723650"/>
            <a:ext cx="200700" cy="2121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3" name="Google Shape;323;p28"/>
          <p:cNvSpPr/>
          <p:nvPr/>
        </p:nvSpPr>
        <p:spPr>
          <a:xfrm>
            <a:off x="7386537" y="3723650"/>
            <a:ext cx="200700" cy="2121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4" name="Google Shape;324;p28"/>
          <p:cNvSpPr/>
          <p:nvPr/>
        </p:nvSpPr>
        <p:spPr>
          <a:xfrm>
            <a:off x="7701560" y="3723650"/>
            <a:ext cx="200700" cy="2121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" name="Google Shape;325;p28"/>
          <p:cNvSpPr/>
          <p:nvPr/>
        </p:nvSpPr>
        <p:spPr>
          <a:xfrm>
            <a:off x="8041670" y="3723650"/>
            <a:ext cx="200700" cy="2121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6" name="Google Shape;326;p28"/>
          <p:cNvSpPr/>
          <p:nvPr/>
        </p:nvSpPr>
        <p:spPr>
          <a:xfrm>
            <a:off x="8356692" y="3723650"/>
            <a:ext cx="200700" cy="2121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7" name="Google Shape;327;p28"/>
          <p:cNvSpPr/>
          <p:nvPr/>
        </p:nvSpPr>
        <p:spPr>
          <a:xfrm>
            <a:off x="8677291" y="3723650"/>
            <a:ext cx="200700" cy="2121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28" name="Google Shape;328;p28"/>
          <p:cNvCxnSpPr/>
          <p:nvPr/>
        </p:nvCxnSpPr>
        <p:spPr>
          <a:xfrm>
            <a:off x="234461" y="4062047"/>
            <a:ext cx="86985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329" name="Google Shape;329;p28"/>
          <p:cNvSpPr txBox="1"/>
          <p:nvPr/>
        </p:nvSpPr>
        <p:spPr>
          <a:xfrm>
            <a:off x="153657" y="4004144"/>
            <a:ext cx="566302" cy="28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3:00</a:t>
            </a:r>
            <a:endParaRPr sz="1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0" name="Google Shape;330;p28"/>
          <p:cNvSpPr txBox="1"/>
          <p:nvPr/>
        </p:nvSpPr>
        <p:spPr>
          <a:xfrm>
            <a:off x="8557415" y="4084740"/>
            <a:ext cx="566302" cy="28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4:00</a:t>
            </a:r>
            <a:endParaRPr sz="1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1" name="Google Shape;331;p28"/>
          <p:cNvSpPr/>
          <p:nvPr/>
        </p:nvSpPr>
        <p:spPr>
          <a:xfrm>
            <a:off x="5136783" y="3723650"/>
            <a:ext cx="200700" cy="212100"/>
          </a:xfrm>
          <a:prstGeom prst="rect">
            <a:avLst/>
          </a:prstGeom>
          <a:solidFill>
            <a:schemeClr val="accent5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2" name="Google Shape;332;p28"/>
          <p:cNvSpPr/>
          <p:nvPr/>
        </p:nvSpPr>
        <p:spPr>
          <a:xfrm>
            <a:off x="4815110" y="3715285"/>
            <a:ext cx="200700" cy="2121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3" name="Google Shape;333;p28"/>
          <p:cNvSpPr/>
          <p:nvPr/>
        </p:nvSpPr>
        <p:spPr>
          <a:xfrm rot="5400000">
            <a:off x="5144392" y="2818985"/>
            <a:ext cx="156300" cy="1445400"/>
          </a:xfrm>
          <a:prstGeom prst="leftBrace">
            <a:avLst>
              <a:gd name="adj1" fmla="val 60803"/>
              <a:gd name="adj2" fmla="val 50000"/>
            </a:avLst>
          </a:prstGeom>
          <a:noFill/>
          <a:ln w="190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4" name="Google Shape;334;p28"/>
          <p:cNvSpPr/>
          <p:nvPr/>
        </p:nvSpPr>
        <p:spPr>
          <a:xfrm>
            <a:off x="5292969" y="2842852"/>
            <a:ext cx="2408700" cy="438000"/>
          </a:xfrm>
          <a:prstGeom prst="wedgeRoundRectCallout">
            <a:avLst>
              <a:gd name="adj1" fmla="val -51841"/>
              <a:gd name="adj2" fmla="val 77453"/>
              <a:gd name="adj3" fmla="val 16667"/>
            </a:avLst>
          </a:prstGeom>
          <a:solidFill>
            <a:schemeClr val="accent4">
              <a:alpha val="49800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We need to determine this time frame within the video</a:t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5" name="Google Shape;335;p28"/>
          <p:cNvSpPr/>
          <p:nvPr/>
        </p:nvSpPr>
        <p:spPr>
          <a:xfrm>
            <a:off x="5580040" y="4097507"/>
            <a:ext cx="2537700" cy="618900"/>
          </a:xfrm>
          <a:prstGeom prst="wedgeRoundRectCallout">
            <a:avLst>
              <a:gd name="adj1" fmla="val -75976"/>
              <a:gd name="adj2" fmla="val -68807"/>
              <a:gd name="adj3" fmla="val 16667"/>
            </a:avLst>
          </a:prstGeom>
          <a:solidFill>
            <a:schemeClr val="accent4">
              <a:alpha val="49800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It is enough to find a single frame that captured the event</a:t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6" name="Google Shape;336;p28"/>
          <p:cNvSpPr/>
          <p:nvPr/>
        </p:nvSpPr>
        <p:spPr>
          <a:xfrm>
            <a:off x="300224" y="1056142"/>
            <a:ext cx="4318200" cy="1558200"/>
          </a:xfrm>
          <a:prstGeom prst="roundRect">
            <a:avLst>
              <a:gd name="adj" fmla="val 16667"/>
            </a:avLst>
          </a:prstGeom>
          <a:solidFill>
            <a:schemeClr val="accent3">
              <a:alpha val="49800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Assume that we have reduced the number frames.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15900" marR="0" lvl="0" indent="-215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zh-C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By choosing frames uniformly at random or ..</a:t>
            </a:r>
            <a:endParaRPr sz="1100"/>
          </a:p>
          <a:p>
            <a:pPr marL="215900" marR="0" lvl="0" indent="-215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zh-C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Making some kind of average on images (for example pixel based average)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order the chosen frames according to their original timeline.</a:t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7" name="Google Shape;337;p28"/>
          <p:cNvSpPr/>
          <p:nvPr/>
        </p:nvSpPr>
        <p:spPr>
          <a:xfrm>
            <a:off x="4792483" y="1084583"/>
            <a:ext cx="4140600" cy="1487400"/>
          </a:xfrm>
          <a:prstGeom prst="roundRect">
            <a:avLst>
              <a:gd name="adj" fmla="val 16667"/>
            </a:avLst>
          </a:prstGeom>
          <a:solidFill>
            <a:schemeClr val="accent1">
              <a:alpha val="49800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blue frames are ones that capture the abnormal event.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They are consecutive, because we ordered the chosen frame according to their time.</a:t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9733F4-E1D0-E0A4-86C4-2E69D57ED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Why Group Testing</a:t>
            </a:r>
            <a:endParaRPr lang="zh-CN" altLang="en-US" dirty="0"/>
          </a:p>
        </p:txBody>
      </p:sp>
      <p:sp>
        <p:nvSpPr>
          <p:cNvPr id="296" name="Google Shape;296;p2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zh-CN">
                <a:solidFill>
                  <a:schemeClr val="dk1"/>
                </a:solidFill>
              </a:rPr>
              <a:t>Group Testing works well for a small number of defective items; usually, the abnormal frames only account for a small portion of the whole frames.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zh-CN">
                <a:solidFill>
                  <a:schemeClr val="dk1"/>
                </a:solidFill>
              </a:rPr>
              <a:t>Abnormal frames are consecutive, so it is enough to find a single frame that captured the event.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6"/>
          <p:cNvSpPr txBox="1">
            <a:spLocks noGrp="1"/>
          </p:cNvSpPr>
          <p:nvPr>
            <p:ph type="title"/>
          </p:nvPr>
        </p:nvSpPr>
        <p:spPr>
          <a:xfrm>
            <a:off x="471488" y="205383"/>
            <a:ext cx="5915100" cy="74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Calibri"/>
              <a:buNone/>
            </a:pPr>
            <a:r>
              <a:rPr lang="zh-CN"/>
              <a:t>What is Group Testing?</a:t>
            </a:r>
            <a:endParaRPr/>
          </a:p>
        </p:txBody>
      </p:sp>
      <p:sp>
        <p:nvSpPr>
          <p:cNvPr id="248" name="Google Shape;248;p26"/>
          <p:cNvSpPr txBox="1"/>
          <p:nvPr/>
        </p:nvSpPr>
        <p:spPr>
          <a:xfrm>
            <a:off x="4919512" y="2975465"/>
            <a:ext cx="3282900" cy="9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Calibri"/>
              <a:buNone/>
            </a:pPr>
            <a:r>
              <a:rPr lang="zh-CN" sz="15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group test</a:t>
            </a:r>
            <a:r>
              <a:rPr lang="zh-CN" sz="15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zh-CN" sz="1500" b="1" i="1" u="none" strike="noStrike" cap="none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result</a:t>
            </a:r>
            <a:r>
              <a:rPr lang="zh-CN" sz="15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zh-CN" sz="15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</a:t>
            </a:r>
            <a:r>
              <a:rPr lang="zh-CN" sz="15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zh-CN" sz="1500" b="1" i="1" u="none" strike="noStrike" cap="none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positive 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Calibri"/>
              <a:buNone/>
            </a:pPr>
            <a:r>
              <a:rPr lang="zh-CN" sz="15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if there is at least one “red” (defective)</a:t>
            </a:r>
            <a:r>
              <a:rPr lang="zh-CN" sz="15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zh-CN" sz="15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item in this subset and </a:t>
            </a:r>
            <a:r>
              <a:rPr lang="zh-CN" sz="1500" b="1" i="1" u="none" strike="noStrike" cap="none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negative</a:t>
            </a:r>
            <a:r>
              <a:rPr lang="zh-CN" sz="1500" b="1" i="0" u="none" strike="noStrike" cap="none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zh-CN" sz="15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otherwise.</a:t>
            </a: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49" name="Google Shape;249;p26"/>
          <p:cNvGrpSpPr/>
          <p:nvPr/>
        </p:nvGrpSpPr>
        <p:grpSpPr>
          <a:xfrm>
            <a:off x="1079102" y="1473809"/>
            <a:ext cx="2033325" cy="1469288"/>
            <a:chOff x="1236960" y="2343241"/>
            <a:chExt cx="2711100" cy="1959050"/>
          </a:xfrm>
        </p:grpSpPr>
        <p:sp>
          <p:nvSpPr>
            <p:cNvPr id="250" name="Google Shape;250;p26"/>
            <p:cNvSpPr/>
            <p:nvPr/>
          </p:nvSpPr>
          <p:spPr>
            <a:xfrm>
              <a:off x="2642637" y="3102533"/>
              <a:ext cx="136500" cy="108300"/>
            </a:xfrm>
            <a:prstGeom prst="ellipse">
              <a:avLst/>
            </a:prstGeom>
            <a:solidFill>
              <a:srgbClr val="C00000"/>
            </a:solidFill>
            <a:ln w="12700" cap="flat" cmpd="sng">
              <a:solidFill>
                <a:srgbClr val="C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1" name="Google Shape;251;p26"/>
            <p:cNvSpPr/>
            <p:nvPr/>
          </p:nvSpPr>
          <p:spPr>
            <a:xfrm>
              <a:off x="2137311" y="2565832"/>
              <a:ext cx="136500" cy="108300"/>
            </a:xfrm>
            <a:prstGeom prst="ellipse">
              <a:avLst/>
            </a:prstGeom>
            <a:solidFill>
              <a:srgbClr val="FFD966"/>
            </a:solidFill>
            <a:ln w="12700" cap="flat" cmpd="sng">
              <a:solidFill>
                <a:srgbClr val="54813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2" name="Google Shape;252;p26"/>
            <p:cNvSpPr/>
            <p:nvPr/>
          </p:nvSpPr>
          <p:spPr>
            <a:xfrm>
              <a:off x="2506279" y="3273817"/>
              <a:ext cx="136500" cy="108300"/>
            </a:xfrm>
            <a:prstGeom prst="ellipse">
              <a:avLst/>
            </a:prstGeom>
            <a:solidFill>
              <a:srgbClr val="C00000"/>
            </a:solidFill>
            <a:ln w="12700" cap="flat" cmpd="sng">
              <a:solidFill>
                <a:srgbClr val="C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" name="Google Shape;253;p26"/>
            <p:cNvSpPr/>
            <p:nvPr/>
          </p:nvSpPr>
          <p:spPr>
            <a:xfrm>
              <a:off x="3240206" y="2697053"/>
              <a:ext cx="136500" cy="108300"/>
            </a:xfrm>
            <a:prstGeom prst="ellipse">
              <a:avLst/>
            </a:prstGeom>
            <a:solidFill>
              <a:srgbClr val="C00000"/>
            </a:solidFill>
            <a:ln w="12700" cap="flat" cmpd="sng">
              <a:solidFill>
                <a:srgbClr val="C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" name="Google Shape;254;p26"/>
            <p:cNvSpPr/>
            <p:nvPr/>
          </p:nvSpPr>
          <p:spPr>
            <a:xfrm>
              <a:off x="1611932" y="2908817"/>
              <a:ext cx="136500" cy="108300"/>
            </a:xfrm>
            <a:prstGeom prst="ellipse">
              <a:avLst/>
            </a:prstGeom>
            <a:solidFill>
              <a:srgbClr val="C00000"/>
            </a:solidFill>
            <a:ln w="12700" cap="flat" cmpd="sng">
              <a:solidFill>
                <a:srgbClr val="C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" name="Google Shape;255;p26"/>
            <p:cNvSpPr/>
            <p:nvPr/>
          </p:nvSpPr>
          <p:spPr>
            <a:xfrm>
              <a:off x="1978895" y="2816490"/>
              <a:ext cx="136500" cy="108300"/>
            </a:xfrm>
            <a:prstGeom prst="ellipse">
              <a:avLst/>
            </a:prstGeom>
            <a:solidFill>
              <a:srgbClr val="FFD966"/>
            </a:solidFill>
            <a:ln w="12700" cap="flat" cmpd="sng">
              <a:solidFill>
                <a:srgbClr val="54813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" name="Google Shape;256;p26"/>
            <p:cNvSpPr/>
            <p:nvPr/>
          </p:nvSpPr>
          <p:spPr>
            <a:xfrm>
              <a:off x="2574459" y="2682931"/>
              <a:ext cx="136500" cy="108300"/>
            </a:xfrm>
            <a:prstGeom prst="ellipse">
              <a:avLst/>
            </a:prstGeom>
            <a:solidFill>
              <a:srgbClr val="FFD966"/>
            </a:solidFill>
            <a:ln w="12700" cap="flat" cmpd="sng">
              <a:solidFill>
                <a:srgbClr val="54813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" name="Google Shape;257;p26"/>
            <p:cNvSpPr/>
            <p:nvPr/>
          </p:nvSpPr>
          <p:spPr>
            <a:xfrm>
              <a:off x="1728237" y="3182828"/>
              <a:ext cx="136500" cy="108300"/>
            </a:xfrm>
            <a:prstGeom prst="ellipse">
              <a:avLst/>
            </a:prstGeom>
            <a:solidFill>
              <a:srgbClr val="FFD966"/>
            </a:solidFill>
            <a:ln w="12700" cap="flat" cmpd="sng">
              <a:solidFill>
                <a:srgbClr val="54813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" name="Google Shape;258;p26"/>
            <p:cNvSpPr/>
            <p:nvPr/>
          </p:nvSpPr>
          <p:spPr>
            <a:xfrm>
              <a:off x="2179421" y="3273817"/>
              <a:ext cx="136500" cy="108300"/>
            </a:xfrm>
            <a:prstGeom prst="ellipse">
              <a:avLst/>
            </a:prstGeom>
            <a:solidFill>
              <a:srgbClr val="FFD966"/>
            </a:solidFill>
            <a:ln w="12700" cap="flat" cmpd="sng">
              <a:solidFill>
                <a:srgbClr val="54813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" name="Google Shape;259;p26"/>
            <p:cNvSpPr/>
            <p:nvPr/>
          </p:nvSpPr>
          <p:spPr>
            <a:xfrm>
              <a:off x="2847174" y="3417779"/>
              <a:ext cx="136500" cy="108300"/>
            </a:xfrm>
            <a:prstGeom prst="ellipse">
              <a:avLst/>
            </a:prstGeom>
            <a:solidFill>
              <a:srgbClr val="FFD966"/>
            </a:solidFill>
            <a:ln w="12700" cap="flat" cmpd="sng">
              <a:solidFill>
                <a:srgbClr val="54813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" name="Google Shape;260;p26"/>
            <p:cNvSpPr/>
            <p:nvPr/>
          </p:nvSpPr>
          <p:spPr>
            <a:xfrm>
              <a:off x="3224163" y="3534501"/>
              <a:ext cx="136500" cy="108300"/>
            </a:xfrm>
            <a:prstGeom prst="ellipse">
              <a:avLst/>
            </a:prstGeom>
            <a:solidFill>
              <a:srgbClr val="FFD966"/>
            </a:solidFill>
            <a:ln w="12700" cap="flat" cmpd="sng">
              <a:solidFill>
                <a:srgbClr val="54813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" name="Google Shape;261;p26"/>
            <p:cNvSpPr/>
            <p:nvPr/>
          </p:nvSpPr>
          <p:spPr>
            <a:xfrm>
              <a:off x="3376564" y="2984812"/>
              <a:ext cx="136500" cy="108300"/>
            </a:xfrm>
            <a:prstGeom prst="ellipse">
              <a:avLst/>
            </a:prstGeom>
            <a:solidFill>
              <a:srgbClr val="FFD966"/>
            </a:solidFill>
            <a:ln w="12700" cap="flat" cmpd="sng">
              <a:solidFill>
                <a:srgbClr val="54813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" name="Google Shape;262;p26"/>
            <p:cNvSpPr/>
            <p:nvPr/>
          </p:nvSpPr>
          <p:spPr>
            <a:xfrm>
              <a:off x="3573079" y="3115359"/>
              <a:ext cx="136500" cy="108300"/>
            </a:xfrm>
            <a:prstGeom prst="ellipse">
              <a:avLst/>
            </a:prstGeom>
            <a:solidFill>
              <a:srgbClr val="FFD966"/>
            </a:solidFill>
            <a:ln w="12700" cap="flat" cmpd="sng">
              <a:solidFill>
                <a:srgbClr val="54813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" name="Google Shape;263;p26"/>
            <p:cNvSpPr/>
            <p:nvPr/>
          </p:nvSpPr>
          <p:spPr>
            <a:xfrm>
              <a:off x="3107858" y="3038954"/>
              <a:ext cx="136500" cy="108300"/>
            </a:xfrm>
            <a:prstGeom prst="ellipse">
              <a:avLst/>
            </a:prstGeom>
            <a:solidFill>
              <a:srgbClr val="FFD966"/>
            </a:solidFill>
            <a:ln w="12700" cap="flat" cmpd="sng">
              <a:solidFill>
                <a:srgbClr val="54813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" name="Google Shape;264;p26"/>
            <p:cNvSpPr/>
            <p:nvPr/>
          </p:nvSpPr>
          <p:spPr>
            <a:xfrm>
              <a:off x="2726859" y="2835331"/>
              <a:ext cx="136500" cy="108300"/>
            </a:xfrm>
            <a:prstGeom prst="ellipse">
              <a:avLst/>
            </a:prstGeom>
            <a:solidFill>
              <a:srgbClr val="FFD966"/>
            </a:solidFill>
            <a:ln w="12700" cap="flat" cmpd="sng">
              <a:solidFill>
                <a:srgbClr val="54813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" name="Google Shape;265;p26"/>
            <p:cNvSpPr/>
            <p:nvPr/>
          </p:nvSpPr>
          <p:spPr>
            <a:xfrm>
              <a:off x="2263643" y="2955732"/>
              <a:ext cx="136500" cy="108300"/>
            </a:xfrm>
            <a:prstGeom prst="ellipse">
              <a:avLst/>
            </a:prstGeom>
            <a:solidFill>
              <a:srgbClr val="FFD966"/>
            </a:solidFill>
            <a:ln w="12700" cap="flat" cmpd="sng">
              <a:solidFill>
                <a:srgbClr val="54813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" name="Google Shape;266;p26"/>
            <p:cNvSpPr/>
            <p:nvPr/>
          </p:nvSpPr>
          <p:spPr>
            <a:xfrm>
              <a:off x="2498258" y="3583799"/>
              <a:ext cx="136500" cy="108300"/>
            </a:xfrm>
            <a:prstGeom prst="ellipse">
              <a:avLst/>
            </a:prstGeom>
            <a:solidFill>
              <a:srgbClr val="FFD966"/>
            </a:solidFill>
            <a:ln w="12700" cap="flat" cmpd="sng">
              <a:solidFill>
                <a:srgbClr val="54813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" name="Google Shape;267;p26"/>
            <p:cNvSpPr/>
            <p:nvPr/>
          </p:nvSpPr>
          <p:spPr>
            <a:xfrm>
              <a:off x="1880637" y="3335228"/>
              <a:ext cx="136500" cy="108300"/>
            </a:xfrm>
            <a:prstGeom prst="ellipse">
              <a:avLst/>
            </a:prstGeom>
            <a:solidFill>
              <a:srgbClr val="FFD966"/>
            </a:solidFill>
            <a:ln w="12700" cap="flat" cmpd="sng">
              <a:solidFill>
                <a:srgbClr val="54813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" name="Google Shape;268;p26"/>
            <p:cNvSpPr/>
            <p:nvPr/>
          </p:nvSpPr>
          <p:spPr>
            <a:xfrm>
              <a:off x="2778995" y="3692083"/>
              <a:ext cx="136500" cy="108300"/>
            </a:xfrm>
            <a:prstGeom prst="ellipse">
              <a:avLst/>
            </a:prstGeom>
            <a:solidFill>
              <a:srgbClr val="C00000"/>
            </a:solidFill>
            <a:ln w="12700" cap="flat" cmpd="sng">
              <a:solidFill>
                <a:srgbClr val="C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" name="Google Shape;269;p26"/>
            <p:cNvSpPr txBox="1"/>
            <p:nvPr/>
          </p:nvSpPr>
          <p:spPr>
            <a:xfrm>
              <a:off x="2205490" y="3932991"/>
              <a:ext cx="891600" cy="3693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t="-6669" r="-4219" b="-26649"/>
              </a:stretch>
            </a:blip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zh-CN" sz="1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 </a:t>
              </a: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0;p26"/>
            <p:cNvSpPr/>
            <p:nvPr/>
          </p:nvSpPr>
          <p:spPr>
            <a:xfrm>
              <a:off x="1236960" y="2343241"/>
              <a:ext cx="2711100" cy="1556100"/>
            </a:xfrm>
            <a:prstGeom prst="ellipse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71" name="Google Shape;271;p26"/>
          <p:cNvSpPr/>
          <p:nvPr/>
        </p:nvSpPr>
        <p:spPr>
          <a:xfrm rot="-2619991" flipH="1">
            <a:off x="2456365" y="1563387"/>
            <a:ext cx="446659" cy="805045"/>
          </a:xfrm>
          <a:prstGeom prst="ellipse">
            <a:avLst/>
          </a:prstGeom>
          <a:noFill/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72" name="Google Shape;272;p26"/>
          <p:cNvGrpSpPr/>
          <p:nvPr/>
        </p:nvGrpSpPr>
        <p:grpSpPr>
          <a:xfrm>
            <a:off x="4888155" y="1674501"/>
            <a:ext cx="1168348" cy="1331126"/>
            <a:chOff x="6184692" y="2510400"/>
            <a:chExt cx="1557797" cy="1774835"/>
          </a:xfrm>
        </p:grpSpPr>
        <p:sp>
          <p:nvSpPr>
            <p:cNvPr id="273" name="Google Shape;273;p26"/>
            <p:cNvSpPr txBox="1"/>
            <p:nvPr/>
          </p:nvSpPr>
          <p:spPr>
            <a:xfrm>
              <a:off x="6268589" y="3618335"/>
              <a:ext cx="1473900" cy="66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Calibri"/>
                <a:buNone/>
              </a:pPr>
              <a:r>
                <a:rPr lang="zh-CN" sz="1400" b="1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YES (positive)</a:t>
              </a:r>
              <a:endPara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74" name="Google Shape;274;p26"/>
            <p:cNvGrpSpPr/>
            <p:nvPr/>
          </p:nvGrpSpPr>
          <p:grpSpPr>
            <a:xfrm>
              <a:off x="6184692" y="2510400"/>
              <a:ext cx="1171800" cy="1187400"/>
              <a:chOff x="7916610" y="3161839"/>
              <a:chExt cx="1171800" cy="1187400"/>
            </a:xfrm>
          </p:grpSpPr>
          <p:grpSp>
            <p:nvGrpSpPr>
              <p:cNvPr id="275" name="Google Shape;275;p26"/>
              <p:cNvGrpSpPr/>
              <p:nvPr/>
            </p:nvGrpSpPr>
            <p:grpSpPr>
              <a:xfrm>
                <a:off x="8265696" y="3447631"/>
                <a:ext cx="601721" cy="526606"/>
                <a:chOff x="5117425" y="3976106"/>
                <a:chExt cx="601721" cy="526606"/>
              </a:xfrm>
            </p:grpSpPr>
            <p:sp>
              <p:nvSpPr>
                <p:cNvPr id="276" name="Google Shape;276;p26"/>
                <p:cNvSpPr/>
                <p:nvPr/>
              </p:nvSpPr>
              <p:spPr>
                <a:xfrm>
                  <a:off x="5249773" y="3976106"/>
                  <a:ext cx="136500" cy="108300"/>
                </a:xfrm>
                <a:prstGeom prst="ellipse">
                  <a:avLst/>
                </a:prstGeom>
                <a:solidFill>
                  <a:srgbClr val="C00000"/>
                </a:solidFill>
                <a:ln w="12700" cap="flat" cmpd="sng">
                  <a:solidFill>
                    <a:srgbClr val="C00000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400"/>
                    <a:buFont typeface="Calibri"/>
                    <a:buNone/>
                  </a:pPr>
                  <a:endParaRPr sz="14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7" name="Google Shape;277;p26"/>
                <p:cNvSpPr/>
                <p:nvPr/>
              </p:nvSpPr>
              <p:spPr>
                <a:xfrm>
                  <a:off x="5386131" y="4263865"/>
                  <a:ext cx="136500" cy="108300"/>
                </a:xfrm>
                <a:prstGeom prst="ellipse">
                  <a:avLst/>
                </a:prstGeom>
                <a:solidFill>
                  <a:srgbClr val="FFD966"/>
                </a:solidFill>
                <a:ln w="12700" cap="flat" cmpd="sng">
                  <a:solidFill>
                    <a:srgbClr val="548135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400"/>
                    <a:buFont typeface="Calibri"/>
                    <a:buNone/>
                  </a:pPr>
                  <a:endParaRPr sz="14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8" name="Google Shape;278;p26"/>
                <p:cNvSpPr/>
                <p:nvPr/>
              </p:nvSpPr>
              <p:spPr>
                <a:xfrm>
                  <a:off x="5582646" y="4394412"/>
                  <a:ext cx="136500" cy="108300"/>
                </a:xfrm>
                <a:prstGeom prst="ellipse">
                  <a:avLst/>
                </a:prstGeom>
                <a:solidFill>
                  <a:srgbClr val="FFD966"/>
                </a:solidFill>
                <a:ln w="12700" cap="flat" cmpd="sng">
                  <a:solidFill>
                    <a:srgbClr val="548135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400"/>
                    <a:buFont typeface="Calibri"/>
                    <a:buNone/>
                  </a:pPr>
                  <a:endParaRPr sz="14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9" name="Google Shape;279;p26"/>
                <p:cNvSpPr/>
                <p:nvPr/>
              </p:nvSpPr>
              <p:spPr>
                <a:xfrm>
                  <a:off x="5117425" y="4318007"/>
                  <a:ext cx="136500" cy="108300"/>
                </a:xfrm>
                <a:prstGeom prst="ellipse">
                  <a:avLst/>
                </a:prstGeom>
                <a:solidFill>
                  <a:srgbClr val="FFD966"/>
                </a:solidFill>
                <a:ln w="12700" cap="flat" cmpd="sng">
                  <a:solidFill>
                    <a:srgbClr val="548135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400"/>
                    <a:buFont typeface="Calibri"/>
                    <a:buNone/>
                  </a:pPr>
                  <a:endParaRPr sz="14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280" name="Google Shape;280;p26"/>
              <p:cNvSpPr/>
              <p:nvPr/>
            </p:nvSpPr>
            <p:spPr>
              <a:xfrm rot="-2619156" flipH="1">
                <a:off x="8204807" y="3218912"/>
                <a:ext cx="595407" cy="1073256"/>
              </a:xfrm>
              <a:prstGeom prst="ellipse">
                <a:avLst/>
              </a:prstGeom>
              <a:noFill/>
              <a:ln w="12700" cap="flat" cmpd="sng">
                <a:solidFill>
                  <a:srgbClr val="FF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81" name="Google Shape;281;p26"/>
          <p:cNvGrpSpPr/>
          <p:nvPr/>
        </p:nvGrpSpPr>
        <p:grpSpPr>
          <a:xfrm>
            <a:off x="6693932" y="1831936"/>
            <a:ext cx="1127700" cy="1166665"/>
            <a:chOff x="8996973" y="2955457"/>
            <a:chExt cx="1503600" cy="1555553"/>
          </a:xfrm>
        </p:grpSpPr>
        <p:sp>
          <p:nvSpPr>
            <p:cNvPr id="282" name="Google Shape;282;p26"/>
            <p:cNvSpPr txBox="1"/>
            <p:nvPr/>
          </p:nvSpPr>
          <p:spPr>
            <a:xfrm>
              <a:off x="8996973" y="3844110"/>
              <a:ext cx="1503600" cy="66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Calibri"/>
                <a:buNone/>
              </a:pPr>
              <a:r>
                <a:rPr lang="zh-CN" sz="1400" b="1" i="0" u="none" strike="noStrike" cap="none">
                  <a:solidFill>
                    <a:schemeClr val="dk1"/>
                  </a:solidFill>
                  <a:highlight>
                    <a:schemeClr val="lt1"/>
                  </a:highlight>
                  <a:latin typeface="Calibri"/>
                  <a:ea typeface="Calibri"/>
                  <a:cs typeface="Calibri"/>
                  <a:sym typeface="Calibri"/>
                </a:rPr>
                <a:t>NO (negative)</a:t>
              </a:r>
              <a:endParaRPr sz="1100" b="0" i="0" u="none" strike="noStrike" cap="none">
                <a:solidFill>
                  <a:schemeClr val="dk1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83" name="Google Shape;283;p26"/>
            <p:cNvGrpSpPr/>
            <p:nvPr/>
          </p:nvGrpSpPr>
          <p:grpSpPr>
            <a:xfrm>
              <a:off x="9425720" y="2955457"/>
              <a:ext cx="449529" cy="676326"/>
              <a:chOff x="8656477" y="4376278"/>
              <a:chExt cx="449529" cy="676326"/>
            </a:xfrm>
          </p:grpSpPr>
          <p:sp>
            <p:nvSpPr>
              <p:cNvPr id="284" name="Google Shape;284;p26"/>
              <p:cNvSpPr/>
              <p:nvPr/>
            </p:nvSpPr>
            <p:spPr>
              <a:xfrm>
                <a:off x="8656477" y="4623676"/>
                <a:ext cx="136500" cy="108300"/>
              </a:xfrm>
              <a:prstGeom prst="ellipse">
                <a:avLst/>
              </a:prstGeom>
              <a:solidFill>
                <a:srgbClr val="FFD966"/>
              </a:solidFill>
              <a:ln w="12700" cap="flat" cmpd="sng">
                <a:solidFill>
                  <a:srgbClr val="548135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Calibri"/>
                  <a:buNone/>
                </a:pPr>
                <a:endParaRPr sz="1400" b="0" i="0" u="none" strike="noStrike" cap="none" dirty="0">
                  <a:solidFill>
                    <a:srgbClr val="FFFFFF"/>
                  </a:solidFill>
                  <a:highlight>
                    <a:schemeClr val="dk2"/>
                  </a:highlight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5" name="Google Shape;285;p26"/>
              <p:cNvSpPr/>
              <p:nvPr/>
            </p:nvSpPr>
            <p:spPr>
              <a:xfrm>
                <a:off x="8753008" y="4376278"/>
                <a:ext cx="136500" cy="108300"/>
              </a:xfrm>
              <a:prstGeom prst="ellipse">
                <a:avLst/>
              </a:prstGeom>
              <a:solidFill>
                <a:srgbClr val="FFD966"/>
              </a:solidFill>
              <a:ln w="12700" cap="flat" cmpd="sng">
                <a:solidFill>
                  <a:srgbClr val="548135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rgbClr val="FFFFFF"/>
                  </a:solidFill>
                  <a:highlight>
                    <a:schemeClr val="dk2"/>
                  </a:highlight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6" name="Google Shape;286;p26"/>
              <p:cNvSpPr/>
              <p:nvPr/>
            </p:nvSpPr>
            <p:spPr>
              <a:xfrm>
                <a:off x="8969506" y="4712143"/>
                <a:ext cx="136500" cy="108300"/>
              </a:xfrm>
              <a:prstGeom prst="ellipse">
                <a:avLst/>
              </a:prstGeom>
              <a:solidFill>
                <a:srgbClr val="FFD966"/>
              </a:solidFill>
              <a:ln w="12700" cap="flat" cmpd="sng">
                <a:solidFill>
                  <a:srgbClr val="548135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rgbClr val="FFFFFF"/>
                  </a:solidFill>
                  <a:highlight>
                    <a:schemeClr val="dk2"/>
                  </a:highlight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7" name="Google Shape;287;p26"/>
              <p:cNvSpPr/>
              <p:nvPr/>
            </p:nvSpPr>
            <p:spPr>
              <a:xfrm>
                <a:off x="8968771" y="4944304"/>
                <a:ext cx="136500" cy="108300"/>
              </a:xfrm>
              <a:prstGeom prst="ellipse">
                <a:avLst/>
              </a:prstGeom>
              <a:solidFill>
                <a:srgbClr val="FFD966"/>
              </a:solidFill>
              <a:ln w="12700" cap="flat" cmpd="sng">
                <a:solidFill>
                  <a:srgbClr val="548135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rgbClr val="FFFFFF"/>
                  </a:solidFill>
                  <a:highlight>
                    <a:schemeClr val="dk2"/>
                  </a:highlight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88" name="Google Shape;288;p26"/>
          <p:cNvSpPr txBox="1"/>
          <p:nvPr/>
        </p:nvSpPr>
        <p:spPr>
          <a:xfrm>
            <a:off x="688790" y="3001152"/>
            <a:ext cx="2424000" cy="5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Calibri"/>
              <a:buNone/>
            </a:pPr>
            <a:r>
              <a:rPr lang="zh-CN" sz="1500" b="1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zh-CN" sz="1500" b="1" i="1" u="none" strike="noStrike" cap="none" dirty="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group test</a:t>
            </a:r>
            <a:r>
              <a:rPr lang="zh-CN" sz="1500" b="1" i="0" u="none" strike="noStrike" cap="none" dirty="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zh-CN" sz="15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 a </a:t>
            </a:r>
            <a:r>
              <a:rPr lang="zh-CN" sz="1500" b="1" i="1" u="none" strike="noStrike" cap="none" dirty="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subset of elements</a:t>
            </a:r>
            <a:r>
              <a:rPr lang="zh-CN" sz="1500" b="1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zh-CN" sz="15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form the pile.</a:t>
            </a:r>
            <a:endParaRPr sz="11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" name="Google Shape;289;p26"/>
          <p:cNvSpPr/>
          <p:nvPr/>
        </p:nvSpPr>
        <p:spPr>
          <a:xfrm>
            <a:off x="1272107" y="4177065"/>
            <a:ext cx="5985600" cy="53100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 w="12700" cap="flat" cmpd="sng">
            <a:solidFill>
              <a:srgbClr val="45454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Calibri"/>
              <a:buNone/>
            </a:pPr>
            <a:r>
              <a:rPr lang="zh-CN" sz="15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Target: identify the set of defective items using minimum number of group tests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" name="Google Shape;290;p26"/>
          <p:cNvSpPr/>
          <p:nvPr/>
        </p:nvSpPr>
        <p:spPr>
          <a:xfrm rot="-5400000" flipH="1">
            <a:off x="1595466" y="954121"/>
            <a:ext cx="1191300" cy="2197800"/>
          </a:xfrm>
          <a:prstGeom prst="ellipse">
            <a:avLst/>
          </a:prstGeom>
          <a:noFill/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1" name="Google Shape;291;p26"/>
          <p:cNvSpPr/>
          <p:nvPr/>
        </p:nvSpPr>
        <p:spPr>
          <a:xfrm rot="-2619991" flipH="1">
            <a:off x="6976250" y="1647093"/>
            <a:ext cx="446659" cy="866162"/>
          </a:xfrm>
          <a:prstGeom prst="ellipse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endParaRPr sz="14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4F77080-FC2F-E2F2-B93A-8F8ACEC05F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C878567-61A7-4447-F64C-E2FC603D01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Story 1: poisoned bottle adaptive</a:t>
            </a:r>
          </a:p>
          <a:p>
            <a:r>
              <a:rPr lang="en-US" altLang="zh-CN" dirty="0"/>
              <a:t>Story 2: poisoned bottle non-adaptive</a:t>
            </a:r>
          </a:p>
          <a:p>
            <a:r>
              <a:rPr lang="en-US" altLang="zh-CN" dirty="0"/>
              <a:t>Add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slide</a:t>
            </a:r>
            <a:r>
              <a:rPr lang="zh-CN" altLang="en-US" dirty="0"/>
              <a:t> </a:t>
            </a:r>
            <a:r>
              <a:rPr lang="en-US" altLang="zh-CN" dirty="0"/>
              <a:t>about</a:t>
            </a:r>
            <a:r>
              <a:rPr lang="zh-CN" altLang="en-US" dirty="0"/>
              <a:t> </a:t>
            </a:r>
            <a:r>
              <a:rPr lang="en-US" altLang="zh-CN" dirty="0"/>
              <a:t>what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adaptive/non-adaptive</a:t>
            </a:r>
          </a:p>
          <a:p>
            <a:r>
              <a:rPr lang="en-US" altLang="zh-CN" dirty="0"/>
              <a:t>Add a slide with the question: what if d&gt;1</a:t>
            </a:r>
          </a:p>
          <a:p>
            <a:r>
              <a:rPr lang="en-US" altLang="zh-CN" dirty="0"/>
              <a:t>Introduce the disjunct matrix</a:t>
            </a:r>
          </a:p>
          <a:p>
            <a:r>
              <a:rPr lang="en-US" altLang="zh-CN" dirty="0"/>
              <a:t>The decoding alg.</a:t>
            </a:r>
          </a:p>
          <a:p>
            <a:r>
              <a:rPr lang="en-US" altLang="zh-CN" dirty="0"/>
              <a:t>Slide on random vs. det</a:t>
            </a:r>
          </a:p>
          <a:p>
            <a:r>
              <a:rPr lang="en-US" altLang="zh-CN" dirty="0"/>
              <a:t>Give the 4 randomized models</a:t>
            </a:r>
          </a:p>
        </p:txBody>
      </p:sp>
    </p:spTree>
    <p:extLst>
      <p:ext uri="{BB962C8B-B14F-4D97-AF65-F5344CB8AC3E}">
        <p14:creationId xmlns:p14="http://schemas.microsoft.com/office/powerpoint/2010/main" val="19311407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29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CN" sz="3559"/>
              <a:t>What is Group Testing Problem?</a:t>
            </a:r>
            <a:endParaRPr sz="2120"/>
          </a:p>
        </p:txBody>
      </p:sp>
      <p:sp>
        <p:nvSpPr>
          <p:cNvPr id="343" name="Google Shape;343;p29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zh-CN" sz="2800">
                <a:solidFill>
                  <a:schemeClr val="dk1"/>
                </a:solidFill>
              </a:rPr>
              <a:t>•Def: Given a set S of n items, among which d are defective, the objective is to identify the defective items by performing the minimum number of tests.</a:t>
            </a:r>
            <a:endParaRPr sz="2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endParaRPr sz="2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zh-CN" sz="2800">
                <a:solidFill>
                  <a:schemeClr val="dk1"/>
                </a:solidFill>
              </a:rPr>
              <a:t>•Using GT(like designing some adaptive or non-adaptive algorithms) to solving such problems</a:t>
            </a:r>
            <a:endParaRPr sz="2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80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30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500"/>
              <a:t>Adaptive algorithm</a:t>
            </a:r>
            <a:endParaRPr sz="1900"/>
          </a:p>
        </p:txBody>
      </p:sp>
      <p:sp>
        <p:nvSpPr>
          <p:cNvPr id="349" name="Google Shape;349;p30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2800">
                <a:solidFill>
                  <a:schemeClr val="dk1"/>
                </a:solidFill>
              </a:rPr>
              <a:t>•</a:t>
            </a:r>
            <a:r>
              <a:rPr lang="zh-CN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new test is chosen according to the results of previous tests.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2800">
                <a:solidFill>
                  <a:schemeClr val="dk1"/>
                </a:solidFill>
              </a:rPr>
              <a:t>•</a:t>
            </a:r>
            <a:r>
              <a:rPr lang="zh-CN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algorithm proceeds according a “binary tree like” shape. Where each node signifies a test and the leaves signify the possible outputs.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80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31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600"/>
              <a:t>Non-Adaptive Algorithms</a:t>
            </a:r>
            <a:endParaRPr sz="2000"/>
          </a:p>
        </p:txBody>
      </p:sp>
      <p:sp>
        <p:nvSpPr>
          <p:cNvPr id="355" name="Google Shape;355;p31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2800">
                <a:solidFill>
                  <a:schemeClr val="dk1"/>
                </a:solidFill>
              </a:rPr>
              <a:t>•</a:t>
            </a:r>
            <a:r>
              <a:rPr lang="zh-CN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Tests are chosen in advance and performed in ONE single parallel step.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2800">
                <a:solidFill>
                  <a:schemeClr val="dk1"/>
                </a:solidFill>
              </a:rPr>
              <a:t>•</a:t>
            </a:r>
            <a:r>
              <a:rPr lang="zh-CN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Upon getting the result vector, the algorithm decodes the outcome and decides on its output. The decoding process requires NO further testing.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80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32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CN" sz="3359"/>
              <a:t>Example problem: The poisoned bottle.</a:t>
            </a:r>
            <a:endParaRPr sz="3160"/>
          </a:p>
        </p:txBody>
      </p:sp>
      <p:sp>
        <p:nvSpPr>
          <p:cNvPr id="361" name="Google Shape;361;p32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 fontScale="77500" lnSpcReduction="20000"/>
          </a:bodyPr>
          <a:lstStyle/>
          <a:p>
            <a:pPr marL="0" lvl="0" indent="0" algn="l" rtl="0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ct val="40000"/>
              <a:buFont typeface="Arial"/>
              <a:buNone/>
            </a:pPr>
            <a:r>
              <a:rPr lang="zh-CN" sz="2750">
                <a:solidFill>
                  <a:schemeClr val="dk1"/>
                </a:solidFill>
              </a:rPr>
              <a:t>•</a:t>
            </a:r>
            <a:r>
              <a:rPr lang="zh-CN" sz="27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king and the wine riddle:</a:t>
            </a:r>
            <a:endParaRPr sz="2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ct val="40000"/>
              <a:buFont typeface="Arial"/>
              <a:buNone/>
            </a:pPr>
            <a:r>
              <a:rPr lang="zh-CN" sz="2750">
                <a:solidFill>
                  <a:schemeClr val="dk1"/>
                </a:solidFill>
              </a:rPr>
              <a:t>•</a:t>
            </a:r>
            <a:r>
              <a:rPr lang="zh-CN" sz="27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King of a small country invites </a:t>
            </a:r>
            <a:r>
              <a:rPr lang="zh-CN" sz="2750">
                <a:solidFill>
                  <a:srgbClr val="0433FF"/>
                </a:solidFill>
              </a:rPr>
              <a:t>1000</a:t>
            </a:r>
            <a:r>
              <a:rPr lang="zh-CN" sz="27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senators to his annual party.</a:t>
            </a:r>
            <a:endParaRPr sz="2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ct val="40000"/>
              <a:buFont typeface="Arial"/>
              <a:buNone/>
            </a:pPr>
            <a:r>
              <a:rPr lang="zh-CN" sz="2750">
                <a:solidFill>
                  <a:schemeClr val="dk1"/>
                </a:solidFill>
              </a:rPr>
              <a:t>•</a:t>
            </a:r>
            <a:r>
              <a:rPr lang="zh-CN" sz="27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Each senator brings the King a bottle of wine.</a:t>
            </a:r>
            <a:endParaRPr sz="2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ct val="40000"/>
              <a:buFont typeface="Arial"/>
              <a:buNone/>
            </a:pPr>
            <a:r>
              <a:rPr lang="zh-CN" sz="2750">
                <a:solidFill>
                  <a:schemeClr val="dk1"/>
                </a:solidFill>
              </a:rPr>
              <a:t>•</a:t>
            </a:r>
            <a:r>
              <a:rPr lang="zh-CN" sz="27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queen discovers that one of the senators is trying to assassinate the King by giving him a bottle of poisoned wine</a:t>
            </a:r>
            <a:endParaRPr sz="2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ct val="40000"/>
              <a:buFont typeface="Arial"/>
              <a:buNone/>
            </a:pPr>
            <a:r>
              <a:rPr lang="zh-CN" sz="2750">
                <a:solidFill>
                  <a:schemeClr val="dk1"/>
                </a:solidFill>
              </a:rPr>
              <a:t>•</a:t>
            </a:r>
            <a:r>
              <a:rPr lang="zh-CN" sz="27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Unfortunately, they do not know which bottle of wine is poisoned, and the poison is completely indiscernible.</a:t>
            </a:r>
            <a:endParaRPr sz="2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ct val="40000"/>
              <a:buFont typeface="Arial"/>
              <a:buNone/>
            </a:pPr>
            <a:r>
              <a:rPr lang="zh-CN" sz="2750">
                <a:solidFill>
                  <a:schemeClr val="dk1"/>
                </a:solidFill>
              </a:rPr>
              <a:t>•</a:t>
            </a:r>
            <a:r>
              <a:rPr lang="zh-CN" sz="27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King has </a:t>
            </a:r>
            <a:r>
              <a:rPr lang="zh-CN" sz="2750">
                <a:solidFill>
                  <a:srgbClr val="0433FF"/>
                </a:solidFill>
              </a:rPr>
              <a:t>10</a:t>
            </a:r>
            <a:r>
              <a:rPr lang="zh-CN" sz="27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prisoners he plans to execute. He decides to use them as taste testers to determine which bottle of wine contains the poison.</a:t>
            </a:r>
            <a:endParaRPr sz="2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80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3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CN" sz="3359"/>
              <a:t>Adaptive algorithm for poisoned bottles.</a:t>
            </a:r>
            <a:endParaRPr sz="1920"/>
          </a:p>
        </p:txBody>
      </p:sp>
      <p:sp>
        <p:nvSpPr>
          <p:cNvPr id="367" name="Google Shape;367;p33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2800">
                <a:solidFill>
                  <a:schemeClr val="dk1"/>
                </a:solidFill>
              </a:rPr>
              <a:t>•</a:t>
            </a:r>
            <a:r>
              <a:rPr lang="zh-CN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Define a single group test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2800">
                <a:solidFill>
                  <a:schemeClr val="dk1"/>
                </a:solidFill>
              </a:rPr>
              <a:t>•</a:t>
            </a:r>
            <a:r>
              <a:rPr lang="zh-CN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Perform the group test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2800">
                <a:solidFill>
                  <a:schemeClr val="dk1"/>
                </a:solidFill>
              </a:rPr>
              <a:t>•</a:t>
            </a:r>
            <a:r>
              <a:rPr lang="zh-CN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Upon getting the result, decided on your next test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80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Motivation: The Firearm Detection Problem in CCTV</a:t>
            </a:r>
            <a:endParaRPr/>
          </a:p>
        </p:txBody>
      </p:sp>
      <p:sp>
        <p:nvSpPr>
          <p:cNvPr id="73" name="Google Shape;73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zh-CN">
                <a:solidFill>
                  <a:schemeClr val="dk1"/>
                </a:solidFill>
              </a:rPr>
              <a:t>Challenge: Efficiently detecting abnormal behavior within vast surveillance footage.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zh-CN">
                <a:solidFill>
                  <a:schemeClr val="dk1"/>
                </a:solidFill>
              </a:rPr>
              <a:t>Target: Detect and locate this in hours of footage.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74" name="Google Shape;7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75" y="2171264"/>
            <a:ext cx="9144003" cy="23976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34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p34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374" name="Google Shape;37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297"/>
            <a:ext cx="9144001" cy="51249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35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CN" sz="3060"/>
              <a:t>Non-Adaptive algorithm for poisoned bottles.</a:t>
            </a:r>
            <a:endParaRPr sz="1620"/>
          </a:p>
        </p:txBody>
      </p:sp>
      <p:sp>
        <p:nvSpPr>
          <p:cNvPr id="380" name="Google Shape;380;p35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2800">
                <a:solidFill>
                  <a:schemeClr val="dk1"/>
                </a:solidFill>
              </a:rPr>
              <a:t>•</a:t>
            </a:r>
            <a:r>
              <a:rPr lang="zh-CN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Define all group tests in advance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2800">
                <a:solidFill>
                  <a:schemeClr val="dk1"/>
                </a:solidFill>
              </a:rPr>
              <a:t>•</a:t>
            </a:r>
            <a:r>
              <a:rPr lang="zh-CN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Perform all the group tests in parallel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2800">
                <a:solidFill>
                  <a:schemeClr val="dk1"/>
                </a:solidFill>
              </a:rPr>
              <a:t>•</a:t>
            </a:r>
            <a:r>
              <a:rPr lang="zh-CN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Upon getting the results, decode the result </a:t>
            </a:r>
            <a:r>
              <a:rPr lang="zh-CN" sz="2800">
                <a:solidFill>
                  <a:schemeClr val="dk1"/>
                </a:solidFill>
                <a:highlight>
                  <a:schemeClr val="accent6"/>
                </a:highlight>
                <a:latin typeface="Calibri"/>
                <a:ea typeface="Calibri"/>
                <a:cs typeface="Calibri"/>
                <a:sym typeface="Calibri"/>
              </a:rPr>
              <a:t>without</a:t>
            </a:r>
            <a:r>
              <a:rPr lang="zh-CN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any further testing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80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36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" name="Google Shape;386;p36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387" name="Google Shape;38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937" y="0"/>
            <a:ext cx="9086127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37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" name="Google Shape;393;p37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394" name="Google Shape;39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740"/>
            <a:ext cx="9144000" cy="51180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39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" name="Google Shape;406;p39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407" name="Google Shape;40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970"/>
            <a:ext cx="9144000" cy="51155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40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p40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414" name="Google Shape;41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12" y="0"/>
            <a:ext cx="9119177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41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" name="Google Shape;420;p41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421" name="Google Shape;42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8" y="0"/>
            <a:ext cx="9142864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42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CN" sz="2960"/>
              <a:t>Group testing 2 – non-adaptive algorithms</a:t>
            </a:r>
            <a:endParaRPr sz="1520"/>
          </a:p>
        </p:txBody>
      </p:sp>
      <p:sp>
        <p:nvSpPr>
          <p:cNvPr id="427" name="Google Shape;427;p42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 fontScale="32500" lnSpcReduction="20000"/>
          </a:bodyPr>
          <a:lstStyle/>
          <a:p>
            <a:pPr marL="0" lvl="0" indent="0" algn="l" rtl="0">
              <a:lnSpc>
                <a:spcPct val="81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ct val="40740"/>
              <a:buFont typeface="Arial"/>
              <a:buNone/>
            </a:pPr>
            <a:r>
              <a:rPr lang="zh-CN" sz="2700">
                <a:solidFill>
                  <a:schemeClr val="dk1"/>
                </a:solidFill>
              </a:rPr>
              <a:t>•</a:t>
            </a:r>
            <a:r>
              <a:rPr lang="zh-CN" sz="6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are trying to optimize the number of tests we do</a:t>
            </a:r>
            <a:endParaRPr sz="6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2700" lvl="0" indent="0" algn="l" rtl="0">
              <a:lnSpc>
                <a:spcPct val="81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zh-CN" sz="6800">
                <a:solidFill>
                  <a:schemeClr val="dk1"/>
                </a:solidFill>
              </a:rPr>
              <a:t>           •</a:t>
            </a:r>
            <a:r>
              <a:rPr lang="zh-CN" sz="6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Tests = Cocktails in the poisoned bottle problem</a:t>
            </a:r>
            <a:endParaRPr sz="6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2700" lvl="0" indent="0" algn="l" rtl="0">
              <a:lnSpc>
                <a:spcPct val="81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endParaRPr sz="6800">
              <a:solidFill>
                <a:schemeClr val="dk1"/>
              </a:solidFill>
            </a:endParaRPr>
          </a:p>
          <a:p>
            <a:pPr marL="12700" lvl="0" indent="0" algn="l" rtl="0">
              <a:lnSpc>
                <a:spcPct val="81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zh-CN" sz="6800">
                <a:solidFill>
                  <a:schemeClr val="dk1"/>
                </a:solidFill>
              </a:rPr>
              <a:t>           •</a:t>
            </a:r>
            <a:r>
              <a:rPr lang="zh-CN" sz="6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Test = running an image via the CNN in the context of image classification.</a:t>
            </a:r>
            <a:endParaRPr sz="6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2700" lvl="0" indent="0" algn="l" rtl="0">
              <a:lnSpc>
                <a:spcPct val="81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endParaRPr sz="6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81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zh-CN" sz="6800">
                <a:solidFill>
                  <a:schemeClr val="dk1"/>
                </a:solidFill>
              </a:rPr>
              <a:t>•</a:t>
            </a:r>
            <a:r>
              <a:rPr lang="zh-CN" sz="6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Why we are interested in randomized non-adaptive algorithms</a:t>
            </a:r>
            <a:endParaRPr sz="6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2700" lvl="0" indent="0" algn="l" rtl="0">
              <a:lnSpc>
                <a:spcPct val="81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zh-CN" sz="6800">
                <a:solidFill>
                  <a:schemeClr val="dk1"/>
                </a:solidFill>
              </a:rPr>
              <a:t>           •</a:t>
            </a:r>
            <a:r>
              <a:rPr lang="zh-CN" sz="6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Non-adaptive: tests take time and it will be better to do them in parallel</a:t>
            </a:r>
            <a:endParaRPr sz="6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2700" lvl="0" indent="0" algn="l" rtl="0">
              <a:lnSpc>
                <a:spcPct val="81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endParaRPr sz="6800">
              <a:solidFill>
                <a:schemeClr val="dk1"/>
              </a:solidFill>
            </a:endParaRPr>
          </a:p>
          <a:p>
            <a:pPr marL="12700" lvl="0" indent="0" algn="l" rtl="0">
              <a:lnSpc>
                <a:spcPct val="81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zh-CN" sz="6800">
                <a:solidFill>
                  <a:schemeClr val="dk1"/>
                </a:solidFill>
              </a:rPr>
              <a:t>           •</a:t>
            </a:r>
            <a:r>
              <a:rPr lang="zh-CN" sz="6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Randomized: the bounds on the number of tests for deterministic vs. randomized</a:t>
            </a:r>
            <a:endParaRPr sz="6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81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endParaRPr sz="6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800"/>
              </a:spcBef>
              <a:spcAft>
                <a:spcPts val="1200"/>
              </a:spcAft>
              <a:buNone/>
            </a:pPr>
            <a:endParaRPr sz="68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4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p43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434" name="Google Shape;43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815" y="54429"/>
            <a:ext cx="90692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44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81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zh-CN" sz="2520">
                <a:latin typeface="Calibri"/>
                <a:ea typeface="Calibri"/>
                <a:cs typeface="Calibri"/>
                <a:sym typeface="Calibri"/>
              </a:rPr>
              <a:t>test matrix (an example for matrix from poisoned bottle problem)</a:t>
            </a:r>
            <a:endParaRPr sz="1920"/>
          </a:p>
        </p:txBody>
      </p:sp>
      <p:sp>
        <p:nvSpPr>
          <p:cNvPr id="440" name="Google Shape;440;p44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61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018"/>
              <a:buFont typeface="Arial"/>
              <a:buNone/>
            </a:pPr>
            <a:endParaRPr sz="100"/>
          </a:p>
        </p:txBody>
      </p:sp>
      <p:pic>
        <p:nvPicPr>
          <p:cNvPr id="441" name="Google Shape;441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650" y="1369225"/>
            <a:ext cx="7886700" cy="3664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CNN: A High-level Overview</a:t>
            </a: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Google Shape;80;p17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311700" y="1152475"/>
                <a:ext cx="8520600" cy="34164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rmAutofit/>
              </a:bodyPr>
              <a:lstStyle/>
              <a:p>
                <a:pPr marL="457200" lvl="0" indent="-34290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Char char="●"/>
                </a:pPr>
                <a:r>
                  <a:rPr lang="en-US" altLang="zh-CN" dirty="0">
                    <a:solidFill>
                      <a:schemeClr val="dk1"/>
                    </a:solidFill>
                  </a:rPr>
                  <a:t>Suppose that we have the following machine (CNN) </a:t>
                </a:r>
                <a:endParaRPr lang="en-US" dirty="0">
                  <a:solidFill>
                    <a:schemeClr val="dk1"/>
                  </a:solidFill>
                </a:endParaRPr>
              </a:p>
              <a:p>
                <a:pPr lvl="0">
                  <a:buClr>
                    <a:schemeClr val="dk1"/>
                  </a:buClr>
                </a:pPr>
                <a:r>
                  <a:rPr lang="en-US" altLang="zh-CN" dirty="0">
                    <a:solidFill>
                      <a:schemeClr val="dk1"/>
                    </a:solidFill>
                  </a:rPr>
                  <a:t>Image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zh-CN" dirty="0">
                    <a:solidFill>
                      <a:schemeClr val="dk1"/>
                    </a:solidFill>
                  </a:rPr>
                  <a:t> CNN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→ </m:t>
                    </m:r>
                  </m:oMath>
                </a14:m>
                <a:r>
                  <a:rPr lang="en-US" altLang="zh-CN" dirty="0">
                    <a:solidFill>
                      <a:schemeClr val="dk1"/>
                    </a:solidFill>
                  </a:rPr>
                  <a:t>Classification Result</a:t>
                </a:r>
                <a:endParaRPr dirty="0">
                  <a:solidFill>
                    <a:schemeClr val="dk1"/>
                  </a:solidFill>
                </a:endParaRPr>
              </a:p>
            </p:txBody>
          </p:sp>
        </mc:Choice>
        <mc:Fallback xmlns="">
          <p:sp>
            <p:nvSpPr>
              <p:cNvPr id="80" name="Google Shape;80;p17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11700" y="1152475"/>
                <a:ext cx="8520600" cy="34164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1" name="Google Shape;81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5452" y="1880250"/>
            <a:ext cx="8037871" cy="2957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45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" name="Google Shape;447;p45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448" name="Google Shape;448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6" y="0"/>
            <a:ext cx="914156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4"/>
          <p:cNvSpPr txBox="1">
            <a:spLocks noGrp="1"/>
          </p:cNvSpPr>
          <p:nvPr>
            <p:ph type="title"/>
          </p:nvPr>
        </p:nvSpPr>
        <p:spPr>
          <a:xfrm>
            <a:off x="475112" y="20727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-US" altLang="zh-CN" dirty="0"/>
              <a:t>Recall the function </a:t>
            </a:r>
            <a:r>
              <a:rPr lang="en-US" altLang="zh-CN" dirty="0" err="1"/>
              <a:t>ofNeural</a:t>
            </a:r>
            <a:r>
              <a:rPr lang="en-US" altLang="zh-CN" dirty="0"/>
              <a:t> Network</a:t>
            </a:r>
            <a:endParaRPr dirty="0"/>
          </a:p>
        </p:txBody>
      </p:sp>
      <p:cxnSp>
        <p:nvCxnSpPr>
          <p:cNvPr id="209" name="Google Shape;209;p24"/>
          <p:cNvCxnSpPr/>
          <p:nvPr/>
        </p:nvCxnSpPr>
        <p:spPr>
          <a:xfrm>
            <a:off x="5703828" y="3051290"/>
            <a:ext cx="531900" cy="0"/>
          </a:xfrm>
          <a:prstGeom prst="straightConnector1">
            <a:avLst/>
          </a:prstGeom>
          <a:noFill/>
          <a:ln w="57150" cap="flat" cmpd="sng">
            <a:solidFill>
              <a:srgbClr val="C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210" name="Google Shape;210;p24"/>
          <p:cNvSpPr/>
          <p:nvPr/>
        </p:nvSpPr>
        <p:spPr>
          <a:xfrm>
            <a:off x="3448481" y="2446902"/>
            <a:ext cx="2174700" cy="1208700"/>
          </a:xfrm>
          <a:prstGeom prst="rect">
            <a:avLst/>
          </a:prstGeom>
          <a:solidFill>
            <a:srgbClr val="3F3F3F"/>
          </a:solidFill>
          <a:ln w="12700" cap="flat" cmpd="sng">
            <a:solidFill>
              <a:srgbClr val="2F491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CNN</a:t>
            </a:r>
            <a:endParaRPr sz="110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Convolutional Neural Network </a:t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11" name="Google Shape;211;p24"/>
          <p:cNvCxnSpPr/>
          <p:nvPr/>
        </p:nvCxnSpPr>
        <p:spPr>
          <a:xfrm>
            <a:off x="2687521" y="3075889"/>
            <a:ext cx="531900" cy="0"/>
          </a:xfrm>
          <a:prstGeom prst="straightConnector1">
            <a:avLst/>
          </a:prstGeom>
          <a:noFill/>
          <a:ln w="57150" cap="flat" cmpd="sng">
            <a:solidFill>
              <a:srgbClr val="C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grpSp>
        <p:nvGrpSpPr>
          <p:cNvPr id="212" name="Google Shape;212;p24"/>
          <p:cNvGrpSpPr/>
          <p:nvPr/>
        </p:nvGrpSpPr>
        <p:grpSpPr>
          <a:xfrm>
            <a:off x="775790" y="2446902"/>
            <a:ext cx="1648350" cy="1300275"/>
            <a:chOff x="1034386" y="4655913"/>
            <a:chExt cx="2197800" cy="1733700"/>
          </a:xfrm>
        </p:grpSpPr>
        <p:sp>
          <p:nvSpPr>
            <p:cNvPr id="213" name="Google Shape;213;p24"/>
            <p:cNvSpPr/>
            <p:nvPr/>
          </p:nvSpPr>
          <p:spPr>
            <a:xfrm>
              <a:off x="1034386" y="4655913"/>
              <a:ext cx="1435800" cy="971700"/>
            </a:xfrm>
            <a:prstGeom prst="rect">
              <a:avLst/>
            </a:prstGeom>
            <a:solidFill>
              <a:srgbClr val="8DA9DB"/>
            </a:solidFill>
            <a:ln w="12700" cap="flat" cmpd="sng">
              <a:solidFill>
                <a:srgbClr val="1C305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Image</a:t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" name="Google Shape;214;p24"/>
            <p:cNvSpPr/>
            <p:nvPr/>
          </p:nvSpPr>
          <p:spPr>
            <a:xfrm>
              <a:off x="1186786" y="4808313"/>
              <a:ext cx="1435800" cy="971700"/>
            </a:xfrm>
            <a:prstGeom prst="rect">
              <a:avLst/>
            </a:prstGeom>
            <a:solidFill>
              <a:srgbClr val="8DA9DB"/>
            </a:solidFill>
            <a:ln w="12700" cap="flat" cmpd="sng">
              <a:solidFill>
                <a:srgbClr val="1C305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Image</a:t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" name="Google Shape;215;p24"/>
            <p:cNvSpPr/>
            <p:nvPr/>
          </p:nvSpPr>
          <p:spPr>
            <a:xfrm>
              <a:off x="1339186" y="4960713"/>
              <a:ext cx="1435800" cy="971700"/>
            </a:xfrm>
            <a:prstGeom prst="rect">
              <a:avLst/>
            </a:prstGeom>
            <a:solidFill>
              <a:srgbClr val="8DA9DB"/>
            </a:solidFill>
            <a:ln w="12700" cap="flat" cmpd="sng">
              <a:solidFill>
                <a:srgbClr val="1C305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Image</a:t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" name="Google Shape;216;p24"/>
            <p:cNvSpPr/>
            <p:nvPr/>
          </p:nvSpPr>
          <p:spPr>
            <a:xfrm>
              <a:off x="1491586" y="5113113"/>
              <a:ext cx="1435800" cy="971700"/>
            </a:xfrm>
            <a:prstGeom prst="rect">
              <a:avLst/>
            </a:prstGeom>
            <a:solidFill>
              <a:srgbClr val="8DA9DB"/>
            </a:solidFill>
            <a:ln w="12700" cap="flat" cmpd="sng">
              <a:solidFill>
                <a:srgbClr val="1C305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Image</a:t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" name="Google Shape;217;p24"/>
            <p:cNvSpPr/>
            <p:nvPr/>
          </p:nvSpPr>
          <p:spPr>
            <a:xfrm>
              <a:off x="1643986" y="5265513"/>
              <a:ext cx="1435800" cy="971700"/>
            </a:xfrm>
            <a:prstGeom prst="rect">
              <a:avLst/>
            </a:prstGeom>
            <a:solidFill>
              <a:srgbClr val="8DA9DB"/>
            </a:solidFill>
            <a:ln w="12700" cap="flat" cmpd="sng">
              <a:solidFill>
                <a:srgbClr val="1C305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Image</a:t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" name="Google Shape;218;p24"/>
            <p:cNvSpPr/>
            <p:nvPr/>
          </p:nvSpPr>
          <p:spPr>
            <a:xfrm>
              <a:off x="1796386" y="5417913"/>
              <a:ext cx="1435800" cy="971700"/>
            </a:xfrm>
            <a:prstGeom prst="rect">
              <a:avLst/>
            </a:prstGeom>
            <a:solidFill>
              <a:srgbClr val="8DA9DB"/>
            </a:solidFill>
            <a:ln w="12700" cap="flat" cmpd="sng">
              <a:solidFill>
                <a:srgbClr val="1C305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Image</a:t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9" name="Google Shape;219;p24"/>
          <p:cNvSpPr/>
          <p:nvPr/>
        </p:nvSpPr>
        <p:spPr>
          <a:xfrm>
            <a:off x="6320163" y="2612271"/>
            <a:ext cx="2518500" cy="8103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FFDC9B"/>
              </a:gs>
              <a:gs pos="50000">
                <a:srgbClr val="FFD68D"/>
              </a:gs>
              <a:gs pos="100000">
                <a:srgbClr val="FFD478"/>
              </a:gs>
            </a:gsLst>
            <a:lin ang="5400012" scaled="0"/>
          </a:gradFill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Yes: </a:t>
            </a:r>
            <a:r>
              <a:rPr lang="zh-C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 least one frame includes firearm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No: </a:t>
            </a:r>
            <a:r>
              <a:rPr lang="zh-C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Firearm clean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5019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46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dirty="0"/>
              <a:t>The structure of Neural Network</a:t>
            </a:r>
            <a:endParaRPr dirty="0"/>
          </a:p>
        </p:txBody>
      </p:sp>
      <p:pic>
        <p:nvPicPr>
          <p:cNvPr id="455" name="Google Shape;455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1916" y="1027696"/>
            <a:ext cx="7736624" cy="3912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47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dirty="0"/>
              <a:t>Convolution:</a:t>
            </a:r>
            <a:endParaRPr dirty="0"/>
          </a:p>
        </p:txBody>
      </p:sp>
      <p:sp>
        <p:nvSpPr>
          <p:cNvPr id="461" name="Google Shape;461;p47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463" name="Google Shape;463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3936" y="1560982"/>
            <a:ext cx="6335135" cy="2879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48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Example:</a:t>
            </a:r>
            <a:endParaRPr/>
          </a:p>
        </p:txBody>
      </p:sp>
      <p:sp>
        <p:nvSpPr>
          <p:cNvPr id="469" name="Google Shape;469;p48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470" name="Google Shape;470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175" y="1127425"/>
            <a:ext cx="7560248" cy="3455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49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Pooling:</a:t>
            </a:r>
            <a:endParaRPr/>
          </a:p>
        </p:txBody>
      </p:sp>
      <p:sp>
        <p:nvSpPr>
          <p:cNvPr id="476" name="Google Shape;476;p49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477" name="Google Shape;47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5400" y="1369225"/>
            <a:ext cx="7412726" cy="2792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50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Flatening:</a:t>
            </a:r>
            <a:endParaRPr/>
          </a:p>
        </p:txBody>
      </p:sp>
      <p:sp>
        <p:nvSpPr>
          <p:cNvPr id="483" name="Google Shape;483;p50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484" name="Google Shape;484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6125" y="1268050"/>
            <a:ext cx="7051749" cy="3829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7DEE47-C631-5943-16C2-6FFE04CCA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202124"/>
                </a:solidFill>
                <a:latin typeface="Google Sans"/>
              </a:rPr>
              <a:t>A</a:t>
            </a:r>
            <a:r>
              <a:rPr lang="en-US" altLang="zh-CN" b="0" i="0" dirty="0">
                <a:solidFill>
                  <a:srgbClr val="202124"/>
                </a:solidFill>
                <a:effectLst/>
                <a:latin typeface="Google Sans"/>
              </a:rPr>
              <a:t>ctivation function: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EE0406A-691F-2F62-2B40-08600FC7CF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51321" y="2152396"/>
            <a:ext cx="7906046" cy="1991720"/>
          </a:xfrm>
        </p:spPr>
        <p:txBody>
          <a:bodyPr/>
          <a:lstStyle/>
          <a:p>
            <a:endParaRPr lang="zh-CN" altLang="en-US" dirty="0"/>
          </a:p>
        </p:txBody>
      </p:sp>
      <p:pic>
        <p:nvPicPr>
          <p:cNvPr id="1026" name="Picture 2" descr="Activation Functions in Neural Networks [12 Types &amp; Use Cases]">
            <a:extLst>
              <a:ext uri="{FF2B5EF4-FFF2-40B4-BE49-F238E27FC236}">
                <a16:creationId xmlns:a16="http://schemas.microsoft.com/office/drawing/2014/main" id="{33DE0FDD-7B05-0A4E-711E-2A94338031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7974" y="999384"/>
            <a:ext cx="4833829" cy="3111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B657E1E0-FCCE-845D-4261-607CC156CD0F}"/>
              </a:ext>
            </a:extLst>
          </p:cNvPr>
          <p:cNvSpPr txBox="1"/>
          <p:nvPr/>
        </p:nvSpPr>
        <p:spPr>
          <a:xfrm>
            <a:off x="168166" y="1268044"/>
            <a:ext cx="28062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ReLU</a:t>
            </a:r>
            <a:r>
              <a:rPr lang="en-US" altLang="zh-CN" dirty="0"/>
              <a:t> and its family members are popular stars in NN 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D86F7FA-ACAE-214C-4A45-78554D68403F}"/>
              </a:ext>
            </a:extLst>
          </p:cNvPr>
          <p:cNvSpPr txBox="1"/>
          <p:nvPr/>
        </p:nvSpPr>
        <p:spPr>
          <a:xfrm>
            <a:off x="278523" y="2480441"/>
            <a:ext cx="26959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Sigmoid is widely used for distribution of probabilities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1582321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51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Fully connected NN:</a:t>
            </a:r>
            <a:endParaRPr/>
          </a:p>
        </p:txBody>
      </p:sp>
      <p:sp>
        <p:nvSpPr>
          <p:cNvPr id="490" name="Google Shape;490;p51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491" name="Google Shape;491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7084" y="1187019"/>
            <a:ext cx="7588913" cy="362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52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GT and CNN marriage</a:t>
            </a:r>
            <a:endParaRPr/>
          </a:p>
        </p:txBody>
      </p:sp>
      <p:sp>
        <p:nvSpPr>
          <p:cNvPr id="497" name="Google Shape;497;p52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1200"/>
              </a:spcAft>
              <a:buNone/>
            </a:pPr>
            <a:endParaRPr dirty="0"/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id="{953F6BBF-A13E-7009-B794-4EA29E16F5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8715" y="978693"/>
            <a:ext cx="6322219" cy="3186113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70428A15-9024-FDF8-A805-797C7B47A0A7}"/>
              </a:ext>
            </a:extLst>
          </p:cNvPr>
          <p:cNvSpPr txBox="1"/>
          <p:nvPr/>
        </p:nvSpPr>
        <p:spPr>
          <a:xfrm>
            <a:off x="533066" y="1409123"/>
            <a:ext cx="221023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Take the average value for each pixel in both cat and dog images before input images</a:t>
            </a:r>
            <a:endParaRPr lang="zh-CN" alt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8"/>
          <p:cNvSpPr txBox="1">
            <a:spLocks noGrp="1"/>
          </p:cNvSpPr>
          <p:nvPr>
            <p:ph type="title"/>
          </p:nvPr>
        </p:nvSpPr>
        <p:spPr>
          <a:xfrm>
            <a:off x="207508" y="0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zh-CN"/>
              <a:t>Motivation</a:t>
            </a:r>
            <a:endParaRPr/>
          </a:p>
        </p:txBody>
      </p:sp>
      <p:grpSp>
        <p:nvGrpSpPr>
          <p:cNvPr id="87" name="Google Shape;87;p18"/>
          <p:cNvGrpSpPr/>
          <p:nvPr/>
        </p:nvGrpSpPr>
        <p:grpSpPr>
          <a:xfrm>
            <a:off x="4346118" y="994147"/>
            <a:ext cx="4322822" cy="946261"/>
            <a:chOff x="1591154" y="1403302"/>
            <a:chExt cx="8779087" cy="1809641"/>
          </a:xfrm>
        </p:grpSpPr>
        <p:sp>
          <p:nvSpPr>
            <p:cNvPr id="88" name="Google Shape;88;p18"/>
            <p:cNvSpPr txBox="1"/>
            <p:nvPr/>
          </p:nvSpPr>
          <p:spPr>
            <a:xfrm>
              <a:off x="8761941" y="1844343"/>
              <a:ext cx="1608300" cy="136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4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Firearm? (YES/NO)</a:t>
              </a:r>
              <a:endParaRPr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" name="Google Shape;89;p18"/>
            <p:cNvSpPr/>
            <p:nvPr/>
          </p:nvSpPr>
          <p:spPr>
            <a:xfrm>
              <a:off x="4388643" y="1403302"/>
              <a:ext cx="3432600" cy="1585200"/>
            </a:xfrm>
            <a:prstGeom prst="rect">
              <a:avLst/>
            </a:prstGeom>
            <a:solidFill>
              <a:srgbClr val="3F3F3F"/>
            </a:solidFill>
            <a:ln w="12700" cap="flat" cmpd="sng">
              <a:solidFill>
                <a:srgbClr val="2F491D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CNN</a:t>
              </a:r>
              <a:endParaRPr sz="1100"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Convolutional Neural Network </a:t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90" name="Google Shape;90;p18"/>
            <p:cNvCxnSpPr/>
            <p:nvPr/>
          </p:nvCxnSpPr>
          <p:spPr>
            <a:xfrm>
              <a:off x="3420070" y="2195916"/>
              <a:ext cx="839700" cy="0"/>
            </a:xfrm>
            <a:prstGeom prst="straightConnector1">
              <a:avLst/>
            </a:prstGeom>
            <a:noFill/>
            <a:ln w="57150" cap="flat" cmpd="sng">
              <a:solidFill>
                <a:srgbClr val="C00000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sp>
          <p:nvSpPr>
            <p:cNvPr id="91" name="Google Shape;91;p18"/>
            <p:cNvSpPr/>
            <p:nvPr/>
          </p:nvSpPr>
          <p:spPr>
            <a:xfrm>
              <a:off x="1591154" y="1719283"/>
              <a:ext cx="1700100" cy="955500"/>
            </a:xfrm>
            <a:prstGeom prst="rect">
              <a:avLst/>
            </a:prstGeom>
            <a:solidFill>
              <a:srgbClr val="8DA9DB"/>
            </a:solidFill>
            <a:ln w="12700" cap="flat" cmpd="sng">
              <a:solidFill>
                <a:srgbClr val="1C305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Image</a:t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92" name="Google Shape;92;p18"/>
            <p:cNvCxnSpPr/>
            <p:nvPr/>
          </p:nvCxnSpPr>
          <p:spPr>
            <a:xfrm>
              <a:off x="7878601" y="2148216"/>
              <a:ext cx="839700" cy="0"/>
            </a:xfrm>
            <a:prstGeom prst="straightConnector1">
              <a:avLst/>
            </a:prstGeom>
            <a:noFill/>
            <a:ln w="57150" cap="flat" cmpd="sng">
              <a:solidFill>
                <a:srgbClr val="C00000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</p:grpSp>
      <p:sp>
        <p:nvSpPr>
          <p:cNvPr id="93" name="Google Shape;93;p18"/>
          <p:cNvSpPr txBox="1"/>
          <p:nvPr/>
        </p:nvSpPr>
        <p:spPr>
          <a:xfrm>
            <a:off x="674336" y="944328"/>
            <a:ext cx="3131400" cy="15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Can we exploit this machine to look for firearm in CCTV (videos)?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18"/>
          <p:cNvSpPr/>
          <p:nvPr/>
        </p:nvSpPr>
        <p:spPr>
          <a:xfrm>
            <a:off x="1428073" y="3409093"/>
            <a:ext cx="1531200" cy="928500"/>
          </a:xfrm>
          <a:prstGeom prst="rect">
            <a:avLst/>
          </a:prstGeom>
          <a:solidFill>
            <a:srgbClr val="2F5496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CCTV</a:t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5" name="Google Shape;95;p18"/>
          <p:cNvCxnSpPr/>
          <p:nvPr/>
        </p:nvCxnSpPr>
        <p:spPr>
          <a:xfrm>
            <a:off x="3310178" y="3987640"/>
            <a:ext cx="756300" cy="0"/>
          </a:xfrm>
          <a:prstGeom prst="straightConnector1">
            <a:avLst/>
          </a:prstGeom>
          <a:noFill/>
          <a:ln w="57150" cap="flat" cmpd="sng">
            <a:solidFill>
              <a:srgbClr val="C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96" name="Google Shape;96;p18"/>
          <p:cNvSpPr/>
          <p:nvPr/>
        </p:nvSpPr>
        <p:spPr>
          <a:xfrm>
            <a:off x="4528342" y="2767637"/>
            <a:ext cx="1531200" cy="928500"/>
          </a:xfrm>
          <a:prstGeom prst="rect">
            <a:avLst/>
          </a:prstGeom>
          <a:solidFill>
            <a:srgbClr val="8DA9DB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18"/>
          <p:cNvSpPr/>
          <p:nvPr/>
        </p:nvSpPr>
        <p:spPr>
          <a:xfrm>
            <a:off x="4608673" y="2830548"/>
            <a:ext cx="1531200" cy="928500"/>
          </a:xfrm>
          <a:prstGeom prst="rect">
            <a:avLst/>
          </a:prstGeom>
          <a:solidFill>
            <a:srgbClr val="8DA9DB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18"/>
          <p:cNvSpPr/>
          <p:nvPr/>
        </p:nvSpPr>
        <p:spPr>
          <a:xfrm>
            <a:off x="4722973" y="2944848"/>
            <a:ext cx="1531200" cy="928500"/>
          </a:xfrm>
          <a:prstGeom prst="rect">
            <a:avLst/>
          </a:prstGeom>
          <a:solidFill>
            <a:srgbClr val="8DA9DB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18"/>
          <p:cNvSpPr/>
          <p:nvPr/>
        </p:nvSpPr>
        <p:spPr>
          <a:xfrm>
            <a:off x="4837273" y="3059148"/>
            <a:ext cx="1531200" cy="928500"/>
          </a:xfrm>
          <a:prstGeom prst="rect">
            <a:avLst/>
          </a:prstGeom>
          <a:solidFill>
            <a:srgbClr val="8DA9DB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18"/>
          <p:cNvSpPr/>
          <p:nvPr/>
        </p:nvSpPr>
        <p:spPr>
          <a:xfrm>
            <a:off x="4951573" y="3173448"/>
            <a:ext cx="1531200" cy="928500"/>
          </a:xfrm>
          <a:prstGeom prst="rect">
            <a:avLst/>
          </a:prstGeom>
          <a:solidFill>
            <a:srgbClr val="8DA9DB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18"/>
          <p:cNvSpPr/>
          <p:nvPr/>
        </p:nvSpPr>
        <p:spPr>
          <a:xfrm>
            <a:off x="5065873" y="3287748"/>
            <a:ext cx="1531200" cy="928500"/>
          </a:xfrm>
          <a:prstGeom prst="rect">
            <a:avLst/>
          </a:prstGeom>
          <a:solidFill>
            <a:srgbClr val="8DA9DB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18"/>
          <p:cNvSpPr/>
          <p:nvPr/>
        </p:nvSpPr>
        <p:spPr>
          <a:xfrm>
            <a:off x="5180173" y="3402048"/>
            <a:ext cx="1531200" cy="928500"/>
          </a:xfrm>
          <a:prstGeom prst="rect">
            <a:avLst/>
          </a:prstGeom>
          <a:solidFill>
            <a:srgbClr val="8DA9DB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18"/>
          <p:cNvSpPr/>
          <p:nvPr/>
        </p:nvSpPr>
        <p:spPr>
          <a:xfrm>
            <a:off x="5294473" y="3516348"/>
            <a:ext cx="1531200" cy="928500"/>
          </a:xfrm>
          <a:prstGeom prst="rect">
            <a:avLst/>
          </a:prstGeom>
          <a:solidFill>
            <a:srgbClr val="8DA9DB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18"/>
          <p:cNvSpPr/>
          <p:nvPr/>
        </p:nvSpPr>
        <p:spPr>
          <a:xfrm>
            <a:off x="5408773" y="3630648"/>
            <a:ext cx="1531200" cy="928500"/>
          </a:xfrm>
          <a:prstGeom prst="rect">
            <a:avLst/>
          </a:prstGeom>
          <a:solidFill>
            <a:srgbClr val="8DA9DB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18"/>
          <p:cNvSpPr/>
          <p:nvPr/>
        </p:nvSpPr>
        <p:spPr>
          <a:xfrm>
            <a:off x="5523073" y="3744948"/>
            <a:ext cx="1531200" cy="928500"/>
          </a:xfrm>
          <a:prstGeom prst="rect">
            <a:avLst/>
          </a:prstGeom>
          <a:solidFill>
            <a:srgbClr val="8DA9DB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18"/>
          <p:cNvSpPr/>
          <p:nvPr/>
        </p:nvSpPr>
        <p:spPr>
          <a:xfrm>
            <a:off x="5637373" y="3859248"/>
            <a:ext cx="1531200" cy="928500"/>
          </a:xfrm>
          <a:prstGeom prst="rect">
            <a:avLst/>
          </a:prstGeom>
          <a:solidFill>
            <a:srgbClr val="8DA9DB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p18"/>
          <p:cNvSpPr/>
          <p:nvPr/>
        </p:nvSpPr>
        <p:spPr>
          <a:xfrm>
            <a:off x="5751673" y="3973548"/>
            <a:ext cx="1531200" cy="928500"/>
          </a:xfrm>
          <a:prstGeom prst="rect">
            <a:avLst/>
          </a:prstGeom>
          <a:solidFill>
            <a:srgbClr val="8DA9DB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18"/>
          <p:cNvSpPr/>
          <p:nvPr/>
        </p:nvSpPr>
        <p:spPr>
          <a:xfrm>
            <a:off x="5865973" y="4087848"/>
            <a:ext cx="1531200" cy="928500"/>
          </a:xfrm>
          <a:prstGeom prst="rect">
            <a:avLst/>
          </a:prstGeom>
          <a:solidFill>
            <a:srgbClr val="8DA9DB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p18"/>
          <p:cNvSpPr/>
          <p:nvPr/>
        </p:nvSpPr>
        <p:spPr>
          <a:xfrm>
            <a:off x="7641771" y="2686480"/>
            <a:ext cx="261900" cy="2329800"/>
          </a:xfrm>
          <a:prstGeom prst="rightBrace">
            <a:avLst>
              <a:gd name="adj1" fmla="val 8333"/>
              <a:gd name="adj2" fmla="val 500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p18"/>
          <p:cNvSpPr txBox="1"/>
          <p:nvPr/>
        </p:nvSpPr>
        <p:spPr>
          <a:xfrm>
            <a:off x="7954989" y="3734839"/>
            <a:ext cx="862983" cy="28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Frames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18"/>
          <p:cNvSpPr txBox="1"/>
          <p:nvPr/>
        </p:nvSpPr>
        <p:spPr>
          <a:xfrm>
            <a:off x="766796" y="2725557"/>
            <a:ext cx="31314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Sure…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A3663EE-C033-B5FB-59F5-9FF68B4BF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Baseline : Individual Test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10C7E90-3B1F-F809-6E74-5D30AC9F30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0B61F66-254D-E9D6-809B-B8D3F44D46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962" y="1502391"/>
            <a:ext cx="6060782" cy="120656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543D215-D58A-5ABE-B9F5-3B26F5FEE91C}"/>
              </a:ext>
            </a:extLst>
          </p:cNvPr>
          <p:cNvSpPr txBox="1"/>
          <p:nvPr/>
        </p:nvSpPr>
        <p:spPr>
          <a:xfrm>
            <a:off x="1719073" y="2842125"/>
            <a:ext cx="53766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Test each image individually and run a forward pass of CNN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1739300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602F54-E5F1-0485-7CBD-7B4D255F8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Design1: Pixel Merge (</a:t>
            </a:r>
            <a:r>
              <a:rPr lang="en-US" altLang="zh-CN" dirty="0" err="1"/>
              <a:t>Mixup</a:t>
            </a:r>
            <a:r>
              <a:rPr lang="en-US" altLang="zh-CN" dirty="0"/>
              <a:t>)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070134E-B3C2-D3F3-B397-623DC9B934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ADF13A3-87E6-807C-2B9C-7F8DECD674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452" y="1445400"/>
            <a:ext cx="6369377" cy="1625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99284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8C4263-DB5F-12B8-68F7-6057DF5F7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Design2: Feature Merge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BFBA9FC-8DF1-B848-CE93-5C5C6E2215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626" y="1268044"/>
            <a:ext cx="6559887" cy="194955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F79671FA-E42D-4748-A91C-28D81A95CCF3}"/>
              </a:ext>
            </a:extLst>
          </p:cNvPr>
          <p:cNvSpPr txBox="1"/>
          <p:nvPr/>
        </p:nvSpPr>
        <p:spPr>
          <a:xfrm>
            <a:off x="1464487" y="3385893"/>
            <a:ext cx="50199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Run each sample through first few layers and try to merge the features into one. Design1 is the special case of 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7387117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CE61AB-57E7-E2A7-27E4-E637DB181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Design3: Tree Merge (Powerful)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1BD17E3-C122-0CFA-936C-075F2B6DAC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80B8995-8DD3-BFC8-E492-CE5C0D5D66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834" y="1193911"/>
            <a:ext cx="6858980" cy="2216264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66C3797A-7B33-25A6-A666-65E519D0AB41}"/>
              </a:ext>
            </a:extLst>
          </p:cNvPr>
          <p:cNvSpPr txBox="1"/>
          <p:nvPr/>
        </p:nvSpPr>
        <p:spPr>
          <a:xfrm>
            <a:off x="1239307" y="3429075"/>
            <a:ext cx="598733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Merge samples hierarchically and recursively at different levels of CNN. The whole procedure of this looks a binary tree, the output is the root. Design 2 is also the special case of 3.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6465652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29F589-1B9B-F00C-AE43-3299928577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Work</a:t>
            </a:r>
            <a:endParaRPr lang="en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FAA334E-10D6-CAC7-5636-76C8237FA5A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268017"/>
                <a:ext cx="7886700" cy="3364706"/>
              </a:xfrm>
            </p:spPr>
            <p:txBody>
              <a:bodyPr/>
              <a:lstStyle/>
              <a:p>
                <a:r>
                  <a:rPr lang="en-US" altLang="en-IL" dirty="0">
                    <a:latin typeface="Arial" panose="020B0604020202020204" pitchFamily="34" charset="0"/>
                  </a:rPr>
                  <a:t>Part of the general algorithm for identifying subset of defectives is to apply non-adaptive group testing to identify defective items for </a:t>
                </a:r>
                <a14:m>
                  <m:oMath xmlns:m="http://schemas.openxmlformats.org/officeDocument/2006/math">
                    <m:r>
                      <a:rPr lang="en-US" altLang="en-IL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en-IL" i="1" dirty="0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kumimoji="0" lang="en-IL" altLang="en-IL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  <a:p>
                <a:r>
                  <a:rPr lang="en-US" dirty="0"/>
                  <a:t>Added a new Group testing Module that implements the </a:t>
                </a:r>
                <a:r>
                  <a:rPr lang="en-US" dirty="0" err="1"/>
                  <a:t>RrSD</a:t>
                </a:r>
                <a:r>
                  <a:rPr lang="en-US" dirty="0"/>
                  <a:t> model for non-adaptive randomized group testing algorithm.</a:t>
                </a:r>
              </a:p>
              <a:p>
                <a:r>
                  <a:rPr lang="en-US" dirty="0"/>
                  <a:t>We build on the Neural Network developed by W</a:t>
                </a:r>
                <a:r>
                  <a:rPr lang="en-IL" altLang="en-IL" dirty="0" err="1">
                    <a:solidFill>
                      <a:srgbClr val="1F2328"/>
                    </a:solidFill>
                    <a:latin typeface="ui-monospace"/>
                  </a:rPr>
                  <a:t>eixin</a:t>
                </a:r>
                <a:r>
                  <a:rPr lang="en-IL" altLang="en-IL" dirty="0">
                    <a:solidFill>
                      <a:srgbClr val="1F2328"/>
                    </a:solidFill>
                    <a:latin typeface="ui-monospace"/>
                  </a:rPr>
                  <a:t> Liang and James Zou</a:t>
                </a:r>
                <a:r>
                  <a:rPr lang="en-US" altLang="en-IL" dirty="0">
                    <a:solidFill>
                      <a:srgbClr val="1F2328"/>
                    </a:solidFill>
                    <a:latin typeface="ui-monospace"/>
                  </a:rPr>
                  <a:t> that supports group testing for images.</a:t>
                </a:r>
                <a:endParaRPr lang="en-US" altLang="en-IL" sz="1800" dirty="0">
                  <a:latin typeface="ui-monospace"/>
                </a:endParaRPr>
              </a:p>
              <a:p>
                <a:pPr lvl="1"/>
                <a:r>
                  <a:rPr kumimoji="0" lang="en-US" altLang="en-IL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ui-monospace"/>
                  </a:rPr>
                  <a:t>Neural Group Testing for acceler</a:t>
                </a:r>
                <a:r>
                  <a:rPr lang="en-US" altLang="en-IL" dirty="0">
                    <a:latin typeface="ui-monospace"/>
                  </a:rPr>
                  <a:t>ating Deep Learning, </a:t>
                </a:r>
                <a:r>
                  <a:rPr lang="en-IL" altLang="en-IL" dirty="0">
                    <a:solidFill>
                      <a:srgbClr val="1F2328"/>
                    </a:solidFill>
                    <a:latin typeface="ui-monospace"/>
                  </a:rPr>
                  <a:t>IEEE</a:t>
                </a:r>
                <a:r>
                  <a:rPr lang="en-US" altLang="en-IL" dirty="0">
                    <a:solidFill>
                      <a:srgbClr val="1F2328"/>
                    </a:solidFill>
                    <a:latin typeface="ui-monospace"/>
                  </a:rPr>
                  <a:t>,</a:t>
                </a:r>
                <a:r>
                  <a:rPr lang="en-IL" altLang="en-IL" dirty="0">
                    <a:solidFill>
                      <a:srgbClr val="1F2328"/>
                    </a:solidFill>
                    <a:latin typeface="ui-monospace"/>
                  </a:rPr>
                  <a:t> International Symposium on Information Theory, ISIT 2021</a:t>
                </a:r>
                <a:r>
                  <a:rPr lang="en-IL" altLang="en-IL" sz="1500" dirty="0"/>
                  <a:t> </a:t>
                </a:r>
                <a:endParaRPr lang="en-US" altLang="en-IL" sz="1500" dirty="0"/>
              </a:p>
              <a:p>
                <a:endParaRPr lang="en-US" dirty="0"/>
              </a:p>
              <a:p>
                <a:endParaRPr lang="en-IL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FAA334E-10D6-CAC7-5636-76C8237FA5A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268017"/>
                <a:ext cx="7886700" cy="3364706"/>
              </a:xfrm>
              <a:blipFill>
                <a:blip r:embed="rId2"/>
                <a:stretch>
                  <a:fillRect l="-773" t="-2174" r="-13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6372346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56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300"/>
              <a:t>Methods</a:t>
            </a:r>
            <a:endParaRPr/>
          </a:p>
        </p:txBody>
      </p:sp>
      <p:sp>
        <p:nvSpPr>
          <p:cNvPr id="523" name="Google Shape;523;p56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457200" lvl="0" indent="-3619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100"/>
              <a:buChar char="●"/>
            </a:pPr>
            <a:r>
              <a:rPr lang="zh-CN" sz="2100" dirty="0">
                <a:solidFill>
                  <a:schemeClr val="dk1"/>
                </a:solidFill>
              </a:rPr>
              <a:t>Programming language: python</a:t>
            </a:r>
            <a:endParaRPr sz="2100" dirty="0">
              <a:solidFill>
                <a:schemeClr val="dk1"/>
              </a:solidFill>
            </a:endParaRPr>
          </a:p>
          <a:p>
            <a:pPr marL="457200" lvl="0" indent="-361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zh-CN" sz="2100" dirty="0">
                <a:solidFill>
                  <a:schemeClr val="dk1"/>
                </a:solidFill>
              </a:rPr>
              <a:t>Version control system Git and GitHub</a:t>
            </a:r>
            <a:endParaRPr sz="2100" dirty="0">
              <a:solidFill>
                <a:schemeClr val="dk1"/>
              </a:solidFill>
            </a:endParaRPr>
          </a:p>
          <a:p>
            <a:pPr marL="457200" lvl="0" indent="-361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zh-CN" sz="2100" dirty="0">
                <a:solidFill>
                  <a:schemeClr val="dk1"/>
                </a:solidFill>
              </a:rPr>
              <a:t>Training Server: </a:t>
            </a:r>
            <a:endParaRPr sz="2100" dirty="0">
              <a:solidFill>
                <a:schemeClr val="dk1"/>
              </a:solidFill>
            </a:endParaRPr>
          </a:p>
          <a:p>
            <a:pPr marL="91440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zh-CN" sz="1800" dirty="0">
                <a:solidFill>
                  <a:srgbClr val="262626"/>
                </a:solidFill>
              </a:rPr>
              <a:t>96 Intel(R) Xeon(R) Gold 6336Y CPU @ 2.40GHz</a:t>
            </a:r>
            <a:br>
              <a:rPr lang="zh-CN" sz="1800" dirty="0">
                <a:solidFill>
                  <a:srgbClr val="262626"/>
                </a:solidFill>
              </a:rPr>
            </a:br>
            <a:r>
              <a:rPr lang="zh-CN" sz="1800" dirty="0">
                <a:solidFill>
                  <a:srgbClr val="262626"/>
                </a:solidFill>
              </a:rPr>
              <a:t>503GB RAM</a:t>
            </a:r>
            <a:br>
              <a:rPr lang="zh-CN" sz="1800" dirty="0">
                <a:solidFill>
                  <a:srgbClr val="262626"/>
                </a:solidFill>
              </a:rPr>
            </a:br>
            <a:r>
              <a:rPr lang="zh-CN" sz="1800" dirty="0">
                <a:solidFill>
                  <a:srgbClr val="262626"/>
                </a:solidFill>
              </a:rPr>
              <a:t>8 x NVIDIA A40 – 49GB</a:t>
            </a:r>
            <a:endParaRPr sz="1800" dirty="0">
              <a:solidFill>
                <a:srgbClr val="262626"/>
              </a:solidFill>
            </a:endParaRPr>
          </a:p>
          <a:p>
            <a:pPr marL="457200" lvl="0" indent="-361950" algn="l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rgbClr val="262626"/>
              </a:buClr>
              <a:buSzPts val="2100"/>
              <a:buChar char="●"/>
            </a:pPr>
            <a:r>
              <a:rPr lang="zh-CN" sz="2100" dirty="0">
                <a:solidFill>
                  <a:srgbClr val="262626"/>
                </a:solidFill>
              </a:rPr>
              <a:t>Traning Set: Imagenet</a:t>
            </a:r>
            <a:endParaRPr sz="2100" dirty="0">
              <a:solidFill>
                <a:srgbClr val="262626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57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500"/>
              <a:t>Methods : ImageNet dataset</a:t>
            </a:r>
            <a:endParaRPr sz="1900"/>
          </a:p>
        </p:txBody>
      </p:sp>
      <p:sp>
        <p:nvSpPr>
          <p:cNvPr id="529" name="Google Shape;529;p57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688"/>
              <a:buFont typeface="Arial"/>
              <a:buNone/>
            </a:pPr>
            <a:r>
              <a:rPr lang="zh-CN" sz="1650" dirty="0">
                <a:solidFill>
                  <a:schemeClr val="dk1"/>
                </a:solidFill>
              </a:rPr>
              <a:t>•</a:t>
            </a:r>
            <a:r>
              <a:rPr lang="zh-CN" sz="1650" dirty="0">
                <a:solidFill>
                  <a:srgbClr val="374151"/>
                </a:solidFill>
              </a:rPr>
              <a:t>ImageNet is a dataset of over 14 million hand-annotated images. </a:t>
            </a:r>
            <a:endParaRPr lang="en-US" altLang="zh-CN" sz="1650" dirty="0">
              <a:solidFill>
                <a:srgbClr val="374151"/>
              </a:solidFill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688"/>
              <a:buFont typeface="Arial"/>
              <a:buNone/>
            </a:pPr>
            <a:r>
              <a:rPr lang="zh-CN" sz="1650" dirty="0">
                <a:solidFill>
                  <a:schemeClr val="dk1"/>
                </a:solidFill>
              </a:rPr>
              <a:t>•</a:t>
            </a:r>
            <a:r>
              <a:rPr lang="zh-CN" sz="1650" dirty="0">
                <a:solidFill>
                  <a:srgbClr val="374151"/>
                </a:solidFill>
              </a:rPr>
              <a:t>The dataset is organized according to the WordNet hierarchy, which groups similar concepts together. </a:t>
            </a:r>
            <a:r>
              <a:rPr lang="zh-CN" sz="1650" b="1" dirty="0">
                <a:solidFill>
                  <a:srgbClr val="374151"/>
                </a:solidFill>
              </a:rPr>
              <a:t>ImageNet has over 20,000 categories,</a:t>
            </a:r>
            <a:r>
              <a:rPr lang="zh-CN" sz="1650" dirty="0">
                <a:solidFill>
                  <a:srgbClr val="374151"/>
                </a:solidFill>
              </a:rPr>
              <a:t> and </a:t>
            </a:r>
            <a:r>
              <a:rPr lang="zh-CN" sz="1650" b="1" dirty="0">
                <a:solidFill>
                  <a:srgbClr val="374151"/>
                </a:solidFill>
              </a:rPr>
              <a:t>for each category, there are typically several hundred images.</a:t>
            </a:r>
            <a:endParaRPr sz="1650" b="1" dirty="0">
              <a:solidFill>
                <a:srgbClr val="374151"/>
              </a:solidFill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688"/>
              <a:buFont typeface="Arial"/>
              <a:buNone/>
            </a:pPr>
            <a:r>
              <a:rPr lang="zh-CN" sz="1650" dirty="0">
                <a:solidFill>
                  <a:schemeClr val="dk1"/>
                </a:solidFill>
              </a:rPr>
              <a:t>•</a:t>
            </a:r>
            <a:r>
              <a:rPr lang="zh-CN" sz="1000" dirty="0">
                <a:solidFill>
                  <a:srgbClr val="374151"/>
                </a:solidFill>
              </a:rPr>
              <a:t>Key contributors to the project include:</a:t>
            </a:r>
            <a:endParaRPr sz="1000" dirty="0">
              <a:solidFill>
                <a:srgbClr val="374151"/>
              </a:solidFill>
            </a:endParaRPr>
          </a:p>
          <a:p>
            <a:pPr marL="1270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688"/>
              <a:buFont typeface="Arial"/>
              <a:buNone/>
            </a:pPr>
            <a:r>
              <a:rPr lang="zh-CN" sz="1400" dirty="0">
                <a:solidFill>
                  <a:schemeClr val="dk1"/>
                </a:solidFill>
              </a:rPr>
              <a:t>    •</a:t>
            </a:r>
            <a:r>
              <a:rPr lang="zh-CN" sz="900" dirty="0">
                <a:solidFill>
                  <a:srgbClr val="374151"/>
                </a:solidFill>
              </a:rPr>
              <a:t>Dr. Fei-Fei Li: The principal investigator and driving force behind ImageNet.</a:t>
            </a:r>
            <a:endParaRPr sz="900" dirty="0">
              <a:solidFill>
                <a:srgbClr val="374151"/>
              </a:solidFill>
            </a:endParaRPr>
          </a:p>
          <a:p>
            <a:pPr marL="1270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688"/>
              <a:buFont typeface="Arial"/>
              <a:buNone/>
            </a:pPr>
            <a:r>
              <a:rPr lang="zh-CN" sz="900" dirty="0">
                <a:solidFill>
                  <a:schemeClr val="dk1"/>
                </a:solidFill>
              </a:rPr>
              <a:t>    •</a:t>
            </a:r>
            <a:r>
              <a:rPr lang="zh-CN" sz="900" dirty="0">
                <a:solidFill>
                  <a:srgbClr val="374151"/>
                </a:solidFill>
              </a:rPr>
              <a:t>Jia Deng, Wei Dong, Li-Jia Li, Kai Li, and Li Fei-Fei: Co-authors of the 2009 paper    "ImageNet: A Large-Scale Hierarchical Image Database," which introduced ImageNet to the computer vision community.</a:t>
            </a:r>
            <a:endParaRPr sz="900" dirty="0">
              <a:solidFill>
                <a:srgbClr val="374151"/>
              </a:solidFill>
            </a:endParaRPr>
          </a:p>
          <a:p>
            <a:pPr marL="0" lvl="0" indent="0" algn="l" rtl="0">
              <a:lnSpc>
                <a:spcPct val="70000"/>
              </a:lnSpc>
              <a:spcBef>
                <a:spcPts val="800"/>
              </a:spcBef>
              <a:spcAft>
                <a:spcPts val="1200"/>
              </a:spcAft>
              <a:buSzPts val="688"/>
              <a:buNone/>
            </a:pPr>
            <a:endParaRPr sz="1025"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8D3EAA-52BF-99D4-C488-8E7557ADC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49A593-C790-5883-4841-6A1E4F4D70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E0F1E1-AEBC-95E6-C7EA-FA47C64C0A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233" y="606533"/>
            <a:ext cx="9144000" cy="3930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88139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F9B12-EE8F-C46F-AEE8-01E01CF086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GT in the original work: 2-round group testing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75F4F2-5DCF-F4B7-516B-DA7CD34B43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43452" y="1456083"/>
            <a:ext cx="3943350" cy="3263504"/>
          </a:xfrm>
        </p:spPr>
        <p:txBody>
          <a:bodyPr/>
          <a:lstStyle/>
          <a:p>
            <a:r>
              <a:rPr lang="en-US" b="1" dirty="0"/>
              <a:t>Round 1:</a:t>
            </a:r>
          </a:p>
          <a:p>
            <a:pPr lvl="1"/>
            <a:r>
              <a:rPr lang="en-US" dirty="0"/>
              <a:t>Divide the images into distinct groups and tests</a:t>
            </a:r>
          </a:p>
          <a:p>
            <a:r>
              <a:rPr lang="en-US" altLang="en-IL" b="1" dirty="0">
                <a:solidFill>
                  <a:srgbClr val="1F2328"/>
                </a:solidFill>
                <a:latin typeface="ui-monospace"/>
              </a:rPr>
              <a:t>Round 2: </a:t>
            </a:r>
          </a:p>
          <a:p>
            <a:pPr lvl="1"/>
            <a:r>
              <a:rPr lang="en-US" altLang="en-IL" dirty="0">
                <a:solidFill>
                  <a:srgbClr val="1F2328"/>
                </a:solidFill>
                <a:latin typeface="ui-monospace"/>
              </a:rPr>
              <a:t>For each positive group, test each image individually.</a:t>
            </a:r>
          </a:p>
          <a:p>
            <a:pPr lvl="1"/>
            <a:endParaRPr lang="en-US" altLang="en-IL" dirty="0">
              <a:solidFill>
                <a:srgbClr val="1F2328"/>
              </a:solidFill>
              <a:latin typeface="ui-monospace"/>
            </a:endParaRPr>
          </a:p>
          <a:p>
            <a:endParaRPr lang="en-I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99A769-1569-2B05-B42E-05F9F3B56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456083"/>
            <a:ext cx="3771900" cy="354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54643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F9B12-EE8F-C46F-AEE8-01E01CF086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GT in the original work: Multi-round group testing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75F4F2-5DCF-F4B7-516B-DA7CD34B43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43452" y="1456083"/>
            <a:ext cx="3943350" cy="3263504"/>
          </a:xfrm>
        </p:spPr>
        <p:txBody>
          <a:bodyPr/>
          <a:lstStyle/>
          <a:p>
            <a:r>
              <a:rPr lang="en-US" b="1" dirty="0"/>
              <a:t>Round 1:</a:t>
            </a:r>
          </a:p>
          <a:p>
            <a:pPr lvl="1"/>
            <a:r>
              <a:rPr lang="en-US" dirty="0"/>
              <a:t>Divide the images into distinct groups and tests</a:t>
            </a:r>
          </a:p>
          <a:p>
            <a:r>
              <a:rPr lang="en-US" altLang="en-IL" b="1" dirty="0">
                <a:solidFill>
                  <a:srgbClr val="1F2328"/>
                </a:solidFill>
                <a:latin typeface="ui-monospace"/>
              </a:rPr>
              <a:t>Round 2: </a:t>
            </a:r>
          </a:p>
          <a:p>
            <a:pPr lvl="1"/>
            <a:r>
              <a:rPr lang="en-US" altLang="en-IL" dirty="0">
                <a:solidFill>
                  <a:srgbClr val="1F2328"/>
                </a:solidFill>
                <a:latin typeface="ui-monospace"/>
              </a:rPr>
              <a:t>Split the positive group into smaller distinct groups and test.</a:t>
            </a:r>
          </a:p>
          <a:p>
            <a:r>
              <a:rPr lang="en-US" altLang="en-IL" b="1" dirty="0">
                <a:solidFill>
                  <a:srgbClr val="1F2328"/>
                </a:solidFill>
                <a:latin typeface="ui-monospace"/>
              </a:rPr>
              <a:t>Round 3:</a:t>
            </a:r>
          </a:p>
          <a:p>
            <a:pPr lvl="1"/>
            <a:r>
              <a:rPr lang="en-US" altLang="en-IL" dirty="0">
                <a:solidFill>
                  <a:srgbClr val="1F2328"/>
                </a:solidFill>
                <a:latin typeface="ui-monospace"/>
              </a:rPr>
              <a:t>Test images in positive groups one by one.</a:t>
            </a:r>
          </a:p>
          <a:p>
            <a:endParaRPr lang="en-IL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404A6D-8AF9-4F00-96DA-4E5FD7015B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268016"/>
            <a:ext cx="3314699" cy="3782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7882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9"/>
          <p:cNvSpPr txBox="1">
            <a:spLocks noGrp="1"/>
          </p:cNvSpPr>
          <p:nvPr>
            <p:ph type="title"/>
          </p:nvPr>
        </p:nvSpPr>
        <p:spPr>
          <a:xfrm>
            <a:off x="301663" y="280967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zh-CN"/>
              <a:t>Naive Solution</a:t>
            </a:r>
            <a:endParaRPr/>
          </a:p>
        </p:txBody>
      </p:sp>
      <p:sp>
        <p:nvSpPr>
          <p:cNvPr id="117" name="Google Shape;117;p19"/>
          <p:cNvSpPr/>
          <p:nvPr/>
        </p:nvSpPr>
        <p:spPr>
          <a:xfrm>
            <a:off x="129784" y="2132035"/>
            <a:ext cx="906000" cy="460800"/>
          </a:xfrm>
          <a:prstGeom prst="rect">
            <a:avLst/>
          </a:prstGeom>
          <a:solidFill>
            <a:srgbClr val="2F5496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CCTV</a:t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8" name="Google Shape;118;p19"/>
          <p:cNvCxnSpPr/>
          <p:nvPr/>
        </p:nvCxnSpPr>
        <p:spPr>
          <a:xfrm>
            <a:off x="1147586" y="2367620"/>
            <a:ext cx="1107600" cy="0"/>
          </a:xfrm>
          <a:prstGeom prst="straightConnector1">
            <a:avLst/>
          </a:prstGeom>
          <a:noFill/>
          <a:ln w="57150" cap="flat" cmpd="sng">
            <a:solidFill>
              <a:srgbClr val="C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grpSp>
        <p:nvGrpSpPr>
          <p:cNvPr id="119" name="Google Shape;119;p19"/>
          <p:cNvGrpSpPr/>
          <p:nvPr/>
        </p:nvGrpSpPr>
        <p:grpSpPr>
          <a:xfrm>
            <a:off x="1758559" y="1473910"/>
            <a:ext cx="2169906" cy="1610236"/>
            <a:chOff x="6037789" y="3690182"/>
            <a:chExt cx="2893208" cy="2146982"/>
          </a:xfrm>
        </p:grpSpPr>
        <p:sp>
          <p:nvSpPr>
            <p:cNvPr id="120" name="Google Shape;120;p19"/>
            <p:cNvSpPr/>
            <p:nvPr/>
          </p:nvSpPr>
          <p:spPr>
            <a:xfrm>
              <a:off x="6037789" y="3690182"/>
              <a:ext cx="1109700" cy="386700"/>
            </a:xfrm>
            <a:prstGeom prst="rect">
              <a:avLst/>
            </a:prstGeom>
            <a:solidFill>
              <a:srgbClr val="8DA9DB"/>
            </a:solidFill>
            <a:ln w="12700" cap="flat" cmpd="sng">
              <a:solidFill>
                <a:srgbClr val="1C305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Google Shape;121;p19"/>
            <p:cNvSpPr/>
            <p:nvPr/>
          </p:nvSpPr>
          <p:spPr>
            <a:xfrm>
              <a:off x="6144897" y="3774064"/>
              <a:ext cx="1109700" cy="386700"/>
            </a:xfrm>
            <a:prstGeom prst="rect">
              <a:avLst/>
            </a:prstGeom>
            <a:solidFill>
              <a:srgbClr val="8DA9DB"/>
            </a:solidFill>
            <a:ln w="12700" cap="flat" cmpd="sng">
              <a:solidFill>
                <a:srgbClr val="1C305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" name="Google Shape;122;p19"/>
            <p:cNvSpPr/>
            <p:nvPr/>
          </p:nvSpPr>
          <p:spPr>
            <a:xfrm>
              <a:off x="6297297" y="3926464"/>
              <a:ext cx="1109700" cy="386700"/>
            </a:xfrm>
            <a:prstGeom prst="rect">
              <a:avLst/>
            </a:prstGeom>
            <a:solidFill>
              <a:srgbClr val="8DA9DB"/>
            </a:solidFill>
            <a:ln w="12700" cap="flat" cmpd="sng">
              <a:solidFill>
                <a:srgbClr val="1C305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" name="Google Shape;123;p19"/>
            <p:cNvSpPr/>
            <p:nvPr/>
          </p:nvSpPr>
          <p:spPr>
            <a:xfrm>
              <a:off x="6449697" y="4078864"/>
              <a:ext cx="1109700" cy="386700"/>
            </a:xfrm>
            <a:prstGeom prst="rect">
              <a:avLst/>
            </a:prstGeom>
            <a:solidFill>
              <a:srgbClr val="8DA9DB"/>
            </a:solidFill>
            <a:ln w="12700" cap="flat" cmpd="sng">
              <a:solidFill>
                <a:srgbClr val="1C305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" name="Google Shape;124;p19"/>
            <p:cNvSpPr/>
            <p:nvPr/>
          </p:nvSpPr>
          <p:spPr>
            <a:xfrm>
              <a:off x="6602097" y="4231264"/>
              <a:ext cx="1109700" cy="386700"/>
            </a:xfrm>
            <a:prstGeom prst="rect">
              <a:avLst/>
            </a:prstGeom>
            <a:solidFill>
              <a:srgbClr val="8DA9DB"/>
            </a:solidFill>
            <a:ln w="12700" cap="flat" cmpd="sng">
              <a:solidFill>
                <a:srgbClr val="1C305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" name="Google Shape;125;p19"/>
            <p:cNvSpPr/>
            <p:nvPr/>
          </p:nvSpPr>
          <p:spPr>
            <a:xfrm>
              <a:off x="6754497" y="4383664"/>
              <a:ext cx="1109700" cy="386700"/>
            </a:xfrm>
            <a:prstGeom prst="rect">
              <a:avLst/>
            </a:prstGeom>
            <a:solidFill>
              <a:srgbClr val="8DA9DB"/>
            </a:solidFill>
            <a:ln w="12700" cap="flat" cmpd="sng">
              <a:solidFill>
                <a:srgbClr val="1C305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Google Shape;126;p19"/>
            <p:cNvSpPr/>
            <p:nvPr/>
          </p:nvSpPr>
          <p:spPr>
            <a:xfrm>
              <a:off x="6906897" y="4536064"/>
              <a:ext cx="1109700" cy="386700"/>
            </a:xfrm>
            <a:prstGeom prst="rect">
              <a:avLst/>
            </a:prstGeom>
            <a:solidFill>
              <a:srgbClr val="8DA9DB"/>
            </a:solidFill>
            <a:ln w="12700" cap="flat" cmpd="sng">
              <a:solidFill>
                <a:srgbClr val="1C305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" name="Google Shape;127;p19"/>
            <p:cNvSpPr/>
            <p:nvPr/>
          </p:nvSpPr>
          <p:spPr>
            <a:xfrm>
              <a:off x="7059297" y="4688464"/>
              <a:ext cx="1109700" cy="386700"/>
            </a:xfrm>
            <a:prstGeom prst="rect">
              <a:avLst/>
            </a:prstGeom>
            <a:solidFill>
              <a:srgbClr val="8DA9DB"/>
            </a:solidFill>
            <a:ln w="12700" cap="flat" cmpd="sng">
              <a:solidFill>
                <a:srgbClr val="1C305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Google Shape;128;p19"/>
            <p:cNvSpPr/>
            <p:nvPr/>
          </p:nvSpPr>
          <p:spPr>
            <a:xfrm>
              <a:off x="7211697" y="4840864"/>
              <a:ext cx="1109700" cy="386700"/>
            </a:xfrm>
            <a:prstGeom prst="rect">
              <a:avLst/>
            </a:prstGeom>
            <a:solidFill>
              <a:srgbClr val="8DA9DB"/>
            </a:solidFill>
            <a:ln w="12700" cap="flat" cmpd="sng">
              <a:solidFill>
                <a:srgbClr val="1C305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" name="Google Shape;129;p19"/>
            <p:cNvSpPr/>
            <p:nvPr/>
          </p:nvSpPr>
          <p:spPr>
            <a:xfrm>
              <a:off x="7364097" y="4993264"/>
              <a:ext cx="1109700" cy="386700"/>
            </a:xfrm>
            <a:prstGeom prst="rect">
              <a:avLst/>
            </a:prstGeom>
            <a:solidFill>
              <a:srgbClr val="8DA9DB"/>
            </a:solidFill>
            <a:ln w="12700" cap="flat" cmpd="sng">
              <a:solidFill>
                <a:srgbClr val="1C305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" name="Google Shape;130;p19"/>
            <p:cNvSpPr/>
            <p:nvPr/>
          </p:nvSpPr>
          <p:spPr>
            <a:xfrm>
              <a:off x="7516497" y="5145664"/>
              <a:ext cx="1109700" cy="386700"/>
            </a:xfrm>
            <a:prstGeom prst="rect">
              <a:avLst/>
            </a:prstGeom>
            <a:solidFill>
              <a:srgbClr val="8DA9DB"/>
            </a:solidFill>
            <a:ln w="12700" cap="flat" cmpd="sng">
              <a:solidFill>
                <a:srgbClr val="1C305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" name="Google Shape;131;p19"/>
            <p:cNvSpPr/>
            <p:nvPr/>
          </p:nvSpPr>
          <p:spPr>
            <a:xfrm>
              <a:off x="7668897" y="5298064"/>
              <a:ext cx="1109700" cy="386700"/>
            </a:xfrm>
            <a:prstGeom prst="rect">
              <a:avLst/>
            </a:prstGeom>
            <a:solidFill>
              <a:srgbClr val="8DA9DB"/>
            </a:solidFill>
            <a:ln w="12700" cap="flat" cmpd="sng">
              <a:solidFill>
                <a:srgbClr val="1C305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" name="Google Shape;132;p19"/>
            <p:cNvSpPr/>
            <p:nvPr/>
          </p:nvSpPr>
          <p:spPr>
            <a:xfrm>
              <a:off x="7821297" y="5450464"/>
              <a:ext cx="1109700" cy="386700"/>
            </a:xfrm>
            <a:prstGeom prst="rect">
              <a:avLst/>
            </a:prstGeom>
            <a:solidFill>
              <a:srgbClr val="8DA9DB"/>
            </a:solidFill>
            <a:ln w="12700" cap="flat" cmpd="sng">
              <a:solidFill>
                <a:srgbClr val="1C305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3" name="Google Shape;133;p19"/>
          <p:cNvSpPr/>
          <p:nvPr/>
        </p:nvSpPr>
        <p:spPr>
          <a:xfrm>
            <a:off x="1094433" y="3010505"/>
            <a:ext cx="1545300" cy="7014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Convert the video to frames</a:t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34" name="Google Shape;134;p19"/>
          <p:cNvCxnSpPr/>
          <p:nvPr/>
        </p:nvCxnSpPr>
        <p:spPr>
          <a:xfrm>
            <a:off x="3778199" y="2336921"/>
            <a:ext cx="1107600" cy="0"/>
          </a:xfrm>
          <a:prstGeom prst="straightConnector1">
            <a:avLst/>
          </a:prstGeom>
          <a:noFill/>
          <a:ln w="57150" cap="flat" cmpd="sng">
            <a:solidFill>
              <a:srgbClr val="C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35" name="Google Shape;135;p19"/>
          <p:cNvSpPr/>
          <p:nvPr/>
        </p:nvSpPr>
        <p:spPr>
          <a:xfrm>
            <a:off x="5052962" y="2191921"/>
            <a:ext cx="832200" cy="290100"/>
          </a:xfrm>
          <a:prstGeom prst="rect">
            <a:avLst/>
          </a:prstGeom>
          <a:solidFill>
            <a:srgbClr val="8DA9DB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36" name="Google Shape;136;p19"/>
          <p:cNvCxnSpPr/>
          <p:nvPr/>
        </p:nvCxnSpPr>
        <p:spPr>
          <a:xfrm>
            <a:off x="7885501" y="2316019"/>
            <a:ext cx="332100" cy="0"/>
          </a:xfrm>
          <a:prstGeom prst="straightConnector1">
            <a:avLst/>
          </a:prstGeom>
          <a:noFill/>
          <a:ln w="57150" cap="flat" cmpd="sng">
            <a:solidFill>
              <a:srgbClr val="C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37" name="Google Shape;137;p19"/>
          <p:cNvSpPr txBox="1"/>
          <p:nvPr/>
        </p:nvSpPr>
        <p:spPr>
          <a:xfrm>
            <a:off x="8217671" y="2083983"/>
            <a:ext cx="864300" cy="5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Firearm?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(YES/NO)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19"/>
          <p:cNvSpPr/>
          <p:nvPr/>
        </p:nvSpPr>
        <p:spPr>
          <a:xfrm>
            <a:off x="6456172" y="1914962"/>
            <a:ext cx="1357800" cy="843900"/>
          </a:xfrm>
          <a:prstGeom prst="rect">
            <a:avLst/>
          </a:prstGeom>
          <a:solidFill>
            <a:srgbClr val="3F3F3F"/>
          </a:solidFill>
          <a:ln w="12700" cap="flat" cmpd="sng">
            <a:solidFill>
              <a:srgbClr val="2F491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CNN</a:t>
            </a:r>
            <a:endParaRPr sz="110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Convolutional Neural Network </a:t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39" name="Google Shape;139;p19"/>
          <p:cNvCxnSpPr/>
          <p:nvPr/>
        </p:nvCxnSpPr>
        <p:spPr>
          <a:xfrm>
            <a:off x="6052580" y="2336921"/>
            <a:ext cx="332100" cy="0"/>
          </a:xfrm>
          <a:prstGeom prst="straightConnector1">
            <a:avLst/>
          </a:prstGeom>
          <a:noFill/>
          <a:ln w="57150" cap="flat" cmpd="sng">
            <a:solidFill>
              <a:srgbClr val="C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40" name="Google Shape;140;p19"/>
          <p:cNvSpPr/>
          <p:nvPr/>
        </p:nvSpPr>
        <p:spPr>
          <a:xfrm>
            <a:off x="4708145" y="3010505"/>
            <a:ext cx="1545300" cy="7014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Check each frame one by one </a:t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3B775-FAB8-55D5-9962-F964FEA197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8189843" cy="994172"/>
          </a:xfrm>
        </p:spPr>
        <p:txBody>
          <a:bodyPr>
            <a:normAutofit fontScale="90000"/>
          </a:bodyPr>
          <a:lstStyle/>
          <a:p>
            <a:r>
              <a:rPr lang="en-US" dirty="0"/>
              <a:t>GT in the original work: Non-adaptive GT (deterministic)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33EE56-9E92-AC79-3079-A8B0D66768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44058" y="1366837"/>
            <a:ext cx="3804203" cy="3263504"/>
          </a:xfrm>
        </p:spPr>
        <p:txBody>
          <a:bodyPr/>
          <a:lstStyle/>
          <a:p>
            <a:r>
              <a:rPr lang="en-US" dirty="0"/>
              <a:t>Divide the images into distinct groups of a fixed TWICE</a:t>
            </a:r>
          </a:p>
          <a:p>
            <a:r>
              <a:rPr lang="en-US" dirty="0"/>
              <a:t>Each item will be included in TWO groups</a:t>
            </a:r>
          </a:p>
          <a:p>
            <a:r>
              <a:rPr lang="en-US" dirty="0"/>
              <a:t>An item is positive if both groups it participated in are positive. </a:t>
            </a:r>
            <a:endParaRPr lang="en-I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5698E9-DB70-1F1B-ED23-EA6AD5F2B2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272" y="1369219"/>
            <a:ext cx="3330466" cy="363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89418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62AF8-6840-94FD-0E4C-284DB415A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Implementing </a:t>
            </a:r>
            <a:r>
              <a:rPr lang="en-US" dirty="0" err="1"/>
              <a:t>RrSD</a:t>
            </a:r>
            <a:r>
              <a:rPr lang="en-US" dirty="0"/>
              <a:t> model: Creating the matrix 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ED44AE-59BD-7B97-7C8C-3727A8DB72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58818" y="1379805"/>
            <a:ext cx="4512365" cy="3263504"/>
          </a:xfrm>
        </p:spPr>
        <p:txBody>
          <a:bodyPr/>
          <a:lstStyle/>
          <a:p>
            <a:r>
              <a:rPr lang="en-US" dirty="0"/>
              <a:t>Implemented the method:</a:t>
            </a:r>
          </a:p>
          <a:p>
            <a:r>
              <a:rPr lang="en-US" dirty="0" err="1"/>
              <a:t>GroupTestingRrSD_ValLoader</a:t>
            </a:r>
            <a:endParaRPr lang="en-IL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F5CAA7A-9354-C3CD-BA66-1838E68A7B49}"/>
              </a:ext>
            </a:extLst>
          </p:cNvPr>
          <p:cNvSpPr txBox="1"/>
          <p:nvPr/>
        </p:nvSpPr>
        <p:spPr>
          <a:xfrm>
            <a:off x="743826" y="1467628"/>
            <a:ext cx="47873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en-US" sz="13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RrSD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F4FFB95-2333-032A-A640-E1BAA87D4989}"/>
                  </a:ext>
                </a:extLst>
              </p:cNvPr>
              <p:cNvSpPr txBox="1"/>
              <p:nvPr/>
            </p:nvSpPr>
            <p:spPr>
              <a:xfrm>
                <a:off x="683444" y="3312259"/>
                <a:ext cx="2442297" cy="715581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defTabSz="685800">
                  <a:buClrTx/>
                </a:pPr>
                <a:r>
                  <a:rPr lang="en-US" sz="1350" kern="1200" dirty="0">
                    <a:solidFill>
                      <a:prstClr val="white"/>
                    </a:solidFill>
                    <a:latin typeface="Calibri" panose="020F0502020204030204"/>
                    <a:ea typeface="+mn-ea"/>
                    <a:cs typeface="+mn-cs"/>
                  </a:rPr>
                  <a:t>Each row of weight </a:t>
                </a:r>
                <a14:m>
                  <m:oMath xmlns:m="http://schemas.openxmlformats.org/officeDocument/2006/math">
                    <m:r>
                      <a:rPr lang="en-US" sz="1350" i="1" kern="1200">
                        <a:solidFill>
                          <a:prstClr val="white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𝑟</m:t>
                    </m:r>
                    <m:r>
                      <a:rPr lang="en-US" sz="1350" kern="1200">
                        <a:solidFill>
                          <a:prstClr val="white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  <m:r>
                      <m:rPr>
                        <m:sty m:val="p"/>
                      </m:rPr>
                      <a:rPr lang="en-US" sz="1350" kern="1200">
                        <a:solidFill>
                          <a:prstClr val="white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c</m:t>
                    </m:r>
                  </m:oMath>
                </a14:m>
                <a:r>
                  <a:rPr lang="en-US" sz="1350" kern="1200" dirty="0">
                    <a:solidFill>
                      <a:prstClr val="white"/>
                    </a:solidFill>
                    <a:latin typeface="Calibri" panose="020F0502020204030204"/>
                    <a:ea typeface="+mn-ea"/>
                    <a:cs typeface="+mn-cs"/>
                  </a:rPr>
                  <a:t>hosen uniformly independently over all </a:t>
                </a:r>
                <a14:m>
                  <m:oMath xmlns:m="http://schemas.openxmlformats.org/officeDocument/2006/math">
                    <m:r>
                      <a:rPr lang="en-US" sz="1350" i="1" kern="1200">
                        <a:solidFill>
                          <a:prstClr val="white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𝑎</m:t>
                    </m:r>
                    <m:r>
                      <a:rPr lang="en-US" sz="1350" i="1" kern="1200">
                        <a:solidFill>
                          <a:prstClr val="white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∈</m:t>
                    </m:r>
                    <m:sSup>
                      <m:sSupPr>
                        <m:ctrlPr>
                          <a:rPr lang="en-US" sz="1350" i="1" kern="120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1350" i="1" kern="1200">
                                <a:solidFill>
                                  <a:prstClr val="white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r>
                              <a:rPr lang="en-US" sz="1350" i="1" kern="1200">
                                <a:solidFill>
                                  <a:prstClr val="white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sz="1350" i="1" kern="120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1350" kern="1200" dirty="0">
                    <a:solidFill>
                      <a:prstClr val="white"/>
                    </a:solidFill>
                    <a:latin typeface="Calibri" panose="020F0502020204030204"/>
                    <a:ea typeface="+mn-ea"/>
                    <a:cs typeface="+mn-cs"/>
                  </a:rPr>
                  <a:t> of weight </a:t>
                </a:r>
                <a14:m>
                  <m:oMath xmlns:m="http://schemas.openxmlformats.org/officeDocument/2006/math">
                    <m:r>
                      <a:rPr lang="en-US" sz="1350" i="1" kern="1200">
                        <a:solidFill>
                          <a:prstClr val="white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𝑟</m:t>
                    </m:r>
                  </m:oMath>
                </a14:m>
                <a:endParaRPr lang="en-US" sz="1350" kern="1200" dirty="0">
                  <a:solidFill>
                    <a:prstClr val="white"/>
                  </a:solidFill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F4FFB95-2333-032A-A640-E1BAA87D49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444" y="3312259"/>
                <a:ext cx="2442297" cy="715581"/>
              </a:xfrm>
              <a:prstGeom prst="rect">
                <a:avLst/>
              </a:prstGeom>
              <a:blipFill>
                <a:blip r:embed="rId2"/>
                <a:stretch>
                  <a:fillRect l="-248" b="-6667"/>
                </a:stretch>
              </a:blipFill>
              <a:ln>
                <a:solidFill>
                  <a:schemeClr val="accent1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Table 15">
            <a:extLst>
              <a:ext uri="{FF2B5EF4-FFF2-40B4-BE49-F238E27FC236}">
                <a16:creationId xmlns:a16="http://schemas.microsoft.com/office/drawing/2014/main" id="{3136AE11-495F-8143-FCFC-0CBB20952C1C}"/>
              </a:ext>
            </a:extLst>
          </p:cNvPr>
          <p:cNvGraphicFramePr>
            <a:graphicFrameLocks noGrp="1"/>
          </p:cNvGraphicFramePr>
          <p:nvPr/>
        </p:nvGraphicFramePr>
        <p:xfrm>
          <a:off x="800101" y="1706490"/>
          <a:ext cx="2010494" cy="1298656"/>
        </p:xfrm>
        <a:graphic>
          <a:graphicData uri="http://schemas.openxmlformats.org/drawingml/2006/table">
            <a:tbl>
              <a:tblPr firstRow="1" bandRow="1"/>
              <a:tblGrid>
                <a:gridCol w="2010494">
                  <a:extLst>
                    <a:ext uri="{9D8B030D-6E8A-4147-A177-3AD203B41FA5}">
                      <a16:colId xmlns:a16="http://schemas.microsoft.com/office/drawing/2014/main" val="360498226"/>
                    </a:ext>
                  </a:extLst>
                </a:gridCol>
              </a:tblGrid>
              <a:tr h="272183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795793121"/>
                  </a:ext>
                </a:extLst>
              </a:tr>
              <a:tr h="272183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7783780"/>
                  </a:ext>
                </a:extLst>
              </a:tr>
              <a:tr h="482107">
                <a:tc>
                  <a:txBody>
                    <a:bodyPr/>
                    <a:lstStyle/>
                    <a:p>
                      <a:r>
                        <a:rPr lang="en-US" sz="1000" dirty="0"/>
                        <a:t>.</a:t>
                      </a:r>
                    </a:p>
                    <a:p>
                      <a:r>
                        <a:rPr lang="en-US" sz="1000" dirty="0"/>
                        <a:t>.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769233950"/>
                  </a:ext>
                </a:extLst>
              </a:tr>
              <a:tr h="272183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51067576"/>
                  </a:ext>
                </a:extLst>
              </a:tr>
            </a:tbl>
          </a:graphicData>
        </a:graphic>
      </p:graphicFrame>
      <p:cxnSp>
        <p:nvCxnSpPr>
          <p:cNvPr id="7" name="Connector: Curved 12">
            <a:extLst>
              <a:ext uri="{FF2B5EF4-FFF2-40B4-BE49-F238E27FC236}">
                <a16:creationId xmlns:a16="http://schemas.microsoft.com/office/drawing/2014/main" id="{4489D2FF-BFA0-ED47-6236-278C89447481}"/>
              </a:ext>
            </a:extLst>
          </p:cNvPr>
          <p:cNvCxnSpPr>
            <a:cxnSpLocks/>
          </p:cNvCxnSpPr>
          <p:nvPr/>
        </p:nvCxnSpPr>
        <p:spPr>
          <a:xfrm rot="16200000" flipH="1">
            <a:off x="1216724" y="2605216"/>
            <a:ext cx="1174619" cy="201119"/>
          </a:xfrm>
          <a:prstGeom prst="curvedConnector3">
            <a:avLst/>
          </a:prstGeom>
          <a:ln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770591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62AF8-6840-94FD-0E4C-284DB415A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Implementing </a:t>
            </a:r>
            <a:r>
              <a:rPr lang="en-US" dirty="0" err="1"/>
              <a:t>RrSD</a:t>
            </a:r>
            <a:r>
              <a:rPr lang="en-US" dirty="0"/>
              <a:t> model: Creating the wrapper function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ED44AE-59BD-7B97-7C8C-3727A8DB72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6430" y="1427248"/>
            <a:ext cx="8002988" cy="3263504"/>
          </a:xfrm>
        </p:spPr>
        <p:txBody>
          <a:bodyPr/>
          <a:lstStyle/>
          <a:p>
            <a:r>
              <a:rPr lang="en-US" dirty="0"/>
              <a:t>Implemented a wrapper function:</a:t>
            </a:r>
          </a:p>
          <a:p>
            <a:pPr lvl="1"/>
            <a:r>
              <a:rPr lang="en-US" dirty="0"/>
              <a:t>Responsible for processing the results and decoding the fire-arm images.</a:t>
            </a:r>
          </a:p>
          <a:p>
            <a:pPr lvl="1"/>
            <a:r>
              <a:rPr lang="en-US" dirty="0"/>
              <a:t>Measures the performance of the decoding compared to single image by image testing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4">
                <a:extLst>
                  <a:ext uri="{FF2B5EF4-FFF2-40B4-BE49-F238E27FC236}">
                    <a16:creationId xmlns:a16="http://schemas.microsoft.com/office/drawing/2014/main" id="{EA924630-11BA-6B05-2920-45875BBDA993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5768620" y="2636258"/>
              <a:ext cx="3007894" cy="1650639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663620">
                      <a:extLst>
                        <a:ext uri="{9D8B030D-6E8A-4147-A177-3AD203B41FA5}">
                          <a16:colId xmlns:a16="http://schemas.microsoft.com/office/drawing/2014/main" val="328495932"/>
                        </a:ext>
                      </a:extLst>
                    </a:gridCol>
                    <a:gridCol w="262302">
                      <a:extLst>
                        <a:ext uri="{9D8B030D-6E8A-4147-A177-3AD203B41FA5}">
                          <a16:colId xmlns:a16="http://schemas.microsoft.com/office/drawing/2014/main" val="3757745314"/>
                        </a:ext>
                      </a:extLst>
                    </a:gridCol>
                    <a:gridCol w="572009">
                      <a:extLst>
                        <a:ext uri="{9D8B030D-6E8A-4147-A177-3AD203B41FA5}">
                          <a16:colId xmlns:a16="http://schemas.microsoft.com/office/drawing/2014/main" val="2700394302"/>
                        </a:ext>
                      </a:extLst>
                    </a:gridCol>
                    <a:gridCol w="262226">
                      <a:extLst>
                        <a:ext uri="{9D8B030D-6E8A-4147-A177-3AD203B41FA5}">
                          <a16:colId xmlns:a16="http://schemas.microsoft.com/office/drawing/2014/main" val="2166679539"/>
                        </a:ext>
                      </a:extLst>
                    </a:gridCol>
                    <a:gridCol w="390770">
                      <a:extLst>
                        <a:ext uri="{9D8B030D-6E8A-4147-A177-3AD203B41FA5}">
                          <a16:colId xmlns:a16="http://schemas.microsoft.com/office/drawing/2014/main" val="3662794480"/>
                        </a:ext>
                      </a:extLst>
                    </a:gridCol>
                    <a:gridCol w="221336">
                      <a:extLst>
                        <a:ext uri="{9D8B030D-6E8A-4147-A177-3AD203B41FA5}">
                          <a16:colId xmlns:a16="http://schemas.microsoft.com/office/drawing/2014/main" val="4257201305"/>
                        </a:ext>
                      </a:extLst>
                    </a:gridCol>
                    <a:gridCol w="635631">
                      <a:extLst>
                        <a:ext uri="{9D8B030D-6E8A-4147-A177-3AD203B41FA5}">
                          <a16:colId xmlns:a16="http://schemas.microsoft.com/office/drawing/2014/main" val="1971428046"/>
                        </a:ext>
                      </a:extLst>
                    </a:gridCol>
                  </a:tblGrid>
                  <a:tr h="355601"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 marL="68580" marR="68580" marT="34290" marB="34290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 marL="68580" marR="68580" marT="34290" marB="34290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000" dirty="0"/>
                            <a:t>…</a:t>
                          </a:r>
                        </a:p>
                      </a:txBody>
                      <a:tcPr marL="68580" marR="68580" marT="34290" marB="34290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 marL="68580" marR="68580" marT="34290" marB="34290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 marL="68580" marR="68580" marT="34290" marB="34290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 marL="68580" marR="68580" marT="34290" marB="34290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 marL="68580" marR="68580" marT="34290" marB="34290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491271593"/>
                      </a:ext>
                    </a:extLst>
                  </a:tr>
                  <a:tr h="270329"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000"/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000"/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004389354"/>
                      </a:ext>
                    </a:extLst>
                  </a:tr>
                  <a:tr h="377190"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 marL="68580" marR="68580" marT="34290" marB="34290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  <a:p>
                          <a:endParaRPr lang="en-US" sz="1000" dirty="0"/>
                        </a:p>
                      </a:txBody>
                      <a:tcPr marL="68580" marR="68580" marT="34290" marB="34290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 marL="68580" marR="68580" marT="34290" marB="34290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000"/>
                        </a:p>
                      </a:txBody>
                      <a:tcPr marL="68580" marR="68580" marT="34290" marB="34290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 marL="68580" marR="68580" marT="34290" marB="34290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 marL="68580" marR="68580" marT="34290" marB="34290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 marL="68580" marR="68580" marT="34290" marB="34290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170709772"/>
                      </a:ext>
                    </a:extLst>
                  </a:tr>
                  <a:tr h="270329"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000" b="1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000" b="1" dirty="0">
                              <a:solidFill>
                                <a:srgbClr val="FF0000"/>
                              </a:solidFill>
                            </a:rPr>
                            <a:t>0  … 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000" b="1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000" dirty="0"/>
                            <a:t>…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000" b="1" dirty="0"/>
                            <a:t>1</a:t>
                          </a:r>
                        </a:p>
                      </a:txBody>
                      <a:tcPr marL="68580" marR="68580" marT="34290" marB="34290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000" dirty="0"/>
                            <a:t>…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781574202"/>
                      </a:ext>
                    </a:extLst>
                  </a:tr>
                  <a:tr h="377190"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  <a:p>
                          <a:endParaRPr lang="en-US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 marL="68580" marR="68580" marT="34290" marB="34290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39355553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4">
                <a:extLst>
                  <a:ext uri="{FF2B5EF4-FFF2-40B4-BE49-F238E27FC236}">
                    <a16:creationId xmlns:a16="http://schemas.microsoft.com/office/drawing/2014/main" id="{EA924630-11BA-6B05-2920-45875BBDA993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5768620" y="2636258"/>
              <a:ext cx="3007894" cy="1650639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663620">
                      <a:extLst>
                        <a:ext uri="{9D8B030D-6E8A-4147-A177-3AD203B41FA5}">
                          <a16:colId xmlns:a16="http://schemas.microsoft.com/office/drawing/2014/main" val="328495932"/>
                        </a:ext>
                      </a:extLst>
                    </a:gridCol>
                    <a:gridCol w="262302">
                      <a:extLst>
                        <a:ext uri="{9D8B030D-6E8A-4147-A177-3AD203B41FA5}">
                          <a16:colId xmlns:a16="http://schemas.microsoft.com/office/drawing/2014/main" val="3757745314"/>
                        </a:ext>
                      </a:extLst>
                    </a:gridCol>
                    <a:gridCol w="572009">
                      <a:extLst>
                        <a:ext uri="{9D8B030D-6E8A-4147-A177-3AD203B41FA5}">
                          <a16:colId xmlns:a16="http://schemas.microsoft.com/office/drawing/2014/main" val="2700394302"/>
                        </a:ext>
                      </a:extLst>
                    </a:gridCol>
                    <a:gridCol w="262226">
                      <a:extLst>
                        <a:ext uri="{9D8B030D-6E8A-4147-A177-3AD203B41FA5}">
                          <a16:colId xmlns:a16="http://schemas.microsoft.com/office/drawing/2014/main" val="2166679539"/>
                        </a:ext>
                      </a:extLst>
                    </a:gridCol>
                    <a:gridCol w="390770">
                      <a:extLst>
                        <a:ext uri="{9D8B030D-6E8A-4147-A177-3AD203B41FA5}">
                          <a16:colId xmlns:a16="http://schemas.microsoft.com/office/drawing/2014/main" val="3662794480"/>
                        </a:ext>
                      </a:extLst>
                    </a:gridCol>
                    <a:gridCol w="221336">
                      <a:extLst>
                        <a:ext uri="{9D8B030D-6E8A-4147-A177-3AD203B41FA5}">
                          <a16:colId xmlns:a16="http://schemas.microsoft.com/office/drawing/2014/main" val="4257201305"/>
                        </a:ext>
                      </a:extLst>
                    </a:gridCol>
                    <a:gridCol w="635631">
                      <a:extLst>
                        <a:ext uri="{9D8B030D-6E8A-4147-A177-3AD203B41FA5}">
                          <a16:colId xmlns:a16="http://schemas.microsoft.com/office/drawing/2014/main" val="1971428046"/>
                        </a:ext>
                      </a:extLst>
                    </a:gridCol>
                  </a:tblGrid>
                  <a:tr h="355601"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 marL="68580" marR="68580" marT="34290" marB="34290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34290" marB="34290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55814" r="-800000" b="-36440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000" dirty="0"/>
                            <a:t>…</a:t>
                          </a:r>
                        </a:p>
                      </a:txBody>
                      <a:tcPr marL="68580" marR="68580" marT="34290" marB="34290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34290" marB="34290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574419" r="-481395" b="-36440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 marL="68580" marR="68580" marT="34290" marB="34290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34290" marB="34290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956757" r="-286486" b="-36440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 marL="68580" marR="68580" marT="34290" marB="34290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491271593"/>
                      </a:ext>
                    </a:extLst>
                  </a:tr>
                  <a:tr h="270329"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000"/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000"/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004389354"/>
                      </a:ext>
                    </a:extLst>
                  </a:tr>
                  <a:tr h="377190"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 marL="68580" marR="68580" marT="34290" marB="34290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  <a:p>
                          <a:endParaRPr lang="en-US" sz="1000" dirty="0"/>
                        </a:p>
                      </a:txBody>
                      <a:tcPr marL="68580" marR="68580" marT="34290" marB="34290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 marL="68580" marR="68580" marT="34290" marB="34290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000"/>
                        </a:p>
                      </a:txBody>
                      <a:tcPr marL="68580" marR="68580" marT="34290" marB="34290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 marL="68580" marR="68580" marT="34290" marB="34290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 marL="68580" marR="68580" marT="34290" marB="34290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 marL="68580" marR="68580" marT="34290" marB="34290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170709772"/>
                      </a:ext>
                    </a:extLst>
                  </a:tr>
                  <a:tr h="270329"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000" b="1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000" b="1" dirty="0">
                              <a:solidFill>
                                <a:srgbClr val="FF0000"/>
                              </a:solidFill>
                            </a:rPr>
                            <a:t>0  … 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000" b="1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000" dirty="0"/>
                            <a:t>…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000" b="1" dirty="0"/>
                            <a:t>1</a:t>
                          </a:r>
                        </a:p>
                      </a:txBody>
                      <a:tcPr marL="68580" marR="68580" marT="34290" marB="34290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000" dirty="0"/>
                            <a:t>…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781574202"/>
                      </a:ext>
                    </a:extLst>
                  </a:tr>
                  <a:tr h="377190"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  <a:p>
                          <a:endParaRPr lang="en-US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 marL="68580" marR="68580" marT="34290" marB="34290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39355553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ounded Rectangle 5">
                <a:extLst>
                  <a:ext uri="{FF2B5EF4-FFF2-40B4-BE49-F238E27FC236}">
                    <a16:creationId xmlns:a16="http://schemas.microsoft.com/office/drawing/2014/main" id="{3AE254C8-898E-A450-3541-D79FF112F7A5}"/>
                  </a:ext>
                </a:extLst>
              </p:cNvPr>
              <p:cNvSpPr/>
              <p:nvPr/>
            </p:nvSpPr>
            <p:spPr>
              <a:xfrm>
                <a:off x="256429" y="2862490"/>
                <a:ext cx="4906259" cy="1712063"/>
              </a:xfrm>
              <a:prstGeom prst="round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685800">
                  <a:buClrTx/>
                </a:pPr>
                <a:r>
                  <a:rPr lang="en-US" sz="1800" b="1" kern="1200" dirty="0">
                    <a:solidFill>
                      <a:prstClr val="black"/>
                    </a:solidFill>
                    <a:latin typeface="Calibri" panose="020F0502020204030204"/>
                  </a:rPr>
                  <a:t>The decoding algorithm: </a:t>
                </a:r>
              </a:p>
              <a:p>
                <a:pPr marL="257175" indent="-257175" defTabSz="685800">
                  <a:buClrTx/>
                  <a:buFont typeface="Arial" panose="020B0604020202020204" pitchFamily="34" charset="0"/>
                  <a:buChar char="•"/>
                </a:pPr>
                <a:r>
                  <a:rPr lang="en-US" sz="1800" kern="1200" dirty="0">
                    <a:solidFill>
                      <a:prstClr val="black"/>
                    </a:solidFill>
                    <a:latin typeface="Calibri" panose="020F0502020204030204"/>
                  </a:rPr>
                  <a:t>Start with </a:t>
                </a:r>
                <a14:m>
                  <m:oMath xmlns:m="http://schemas.openxmlformats.org/officeDocument/2006/math">
                    <m:r>
                      <a:rPr lang="en-US" sz="1800" i="1" kern="12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800" i="1" kern="12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 kern="12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1800" i="1" kern="12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≔[</m:t>
                    </m:r>
                    <m:r>
                      <a:rPr lang="en-US" sz="1800" i="1" kern="12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800" i="1" kern="12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1800" kern="1200" dirty="0">
                    <a:solidFill>
                      <a:prstClr val="black"/>
                    </a:solidFill>
                    <a:latin typeface="Calibri" panose="020F0502020204030204"/>
                  </a:rPr>
                  <a:t>. </a:t>
                </a:r>
              </a:p>
              <a:p>
                <a:pPr marL="257175" indent="-257175" defTabSz="685800">
                  <a:buClrTx/>
                  <a:buFont typeface="Arial" panose="020B0604020202020204" pitchFamily="34" charset="0"/>
                  <a:buChar char="•"/>
                </a:pPr>
                <a:r>
                  <a:rPr lang="en-US" sz="1800" kern="1200" dirty="0">
                    <a:solidFill>
                      <a:prstClr val="black"/>
                    </a:solidFill>
                    <a:latin typeface="Calibri" panose="020F0502020204030204"/>
                  </a:rPr>
                  <a:t>Make all the tests defined by </a:t>
                </a:r>
                <a14:m>
                  <m:oMath xmlns:m="http://schemas.openxmlformats.org/officeDocument/2006/math">
                    <m:r>
                      <a:rPr lang="en-US" sz="1800" i="1" kern="12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1800" kern="1200" dirty="0">
                    <a:solidFill>
                      <a:prstClr val="black"/>
                    </a:solidFill>
                    <a:latin typeface="Calibri" panose="020F0502020204030204"/>
                  </a:rPr>
                  <a:t>. </a:t>
                </a:r>
              </a:p>
              <a:p>
                <a:pPr marL="257175" indent="-257175" defTabSz="685800">
                  <a:buClrTx/>
                  <a:buFont typeface="Arial" panose="020B0604020202020204" pitchFamily="34" charset="0"/>
                  <a:buChar char="•"/>
                </a:pPr>
                <a:r>
                  <a:rPr lang="en-US" sz="1800" kern="1200" dirty="0">
                    <a:solidFill>
                      <a:prstClr val="black"/>
                    </a:solidFill>
                    <a:latin typeface="Calibri" panose="020F0502020204030204"/>
                  </a:rPr>
                  <a:t>For every negative answer in a row </a:t>
                </a:r>
                <a14:m>
                  <m:oMath xmlns:m="http://schemas.openxmlformats.org/officeDocument/2006/math">
                    <m:r>
                      <a:rPr lang="en-US" sz="1800" i="1" kern="12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1800" kern="1200" dirty="0">
                    <a:solidFill>
                      <a:prstClr val="black"/>
                    </a:solidFill>
                    <a:latin typeface="Calibri" panose="020F0502020204030204"/>
                  </a:rPr>
                  <a:t> ,</a:t>
                </a:r>
              </a:p>
              <a:p>
                <a:pPr marL="342900" lvl="1" defTabSz="685800">
                  <a:buClrTx/>
                </a:pPr>
                <a:r>
                  <a:rPr lang="en-US" sz="1800" kern="1200" dirty="0">
                    <a:solidFill>
                      <a:prstClr val="black"/>
                    </a:solidFill>
                    <a:latin typeface="Calibri" panose="020F0502020204030204"/>
                  </a:rPr>
                  <a:t>- Remove from </a:t>
                </a:r>
                <a14:m>
                  <m:oMath xmlns:m="http://schemas.openxmlformats.org/officeDocument/2006/math">
                    <m:r>
                      <a:rPr lang="en-US" sz="1800" i="1" kern="12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1800" kern="1200" dirty="0">
                    <a:solidFill>
                      <a:prstClr val="black"/>
                    </a:solidFill>
                    <a:latin typeface="Calibri" panose="020F0502020204030204"/>
                  </a:rPr>
                  <a:t> all items </a:t>
                </a:r>
                <a14:m>
                  <m:oMath xmlns:m="http://schemas.openxmlformats.org/officeDocument/2006/math">
                    <m:r>
                      <a:rPr lang="en-US" sz="1800" i="1" kern="12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1800" kern="1200" dirty="0">
                    <a:solidFill>
                      <a:prstClr val="black"/>
                    </a:solidFill>
                    <a:latin typeface="Calibri" panose="020F0502020204030204"/>
                  </a:rPr>
                  <a:t> such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12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12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 kern="12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800" i="1" kern="12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sz="1800" kern="1200" dirty="0">
                  <a:solidFill>
                    <a:prstClr val="black"/>
                  </a:solidFill>
                  <a:latin typeface="Calibri" panose="020F0502020204030204"/>
                </a:endParaRPr>
              </a:p>
              <a:p>
                <a:pPr algn="ctr" defTabSz="685800">
                  <a:buClrTx/>
                </a:pPr>
                <a:endParaRPr lang="en-IL" sz="1350" kern="120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9" name="Rounded Rectangle 5">
                <a:extLst>
                  <a:ext uri="{FF2B5EF4-FFF2-40B4-BE49-F238E27FC236}">
                    <a16:creationId xmlns:a16="http://schemas.microsoft.com/office/drawing/2014/main" id="{3AE254C8-898E-A450-3541-D79FF112F7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429" y="2862490"/>
                <a:ext cx="4906259" cy="1712063"/>
              </a:xfrm>
              <a:prstGeom prst="roundRect">
                <a:avLst/>
              </a:prstGeom>
              <a:blipFill>
                <a:blip r:embed="rId3"/>
                <a:stretch>
                  <a:fillRect t="-3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ounded Rectangular Callout 10">
                <a:extLst>
                  <a:ext uri="{FF2B5EF4-FFF2-40B4-BE49-F238E27FC236}">
                    <a16:creationId xmlns:a16="http://schemas.microsoft.com/office/drawing/2014/main" id="{8437A193-31AC-948E-C7A3-C3D7A8C88056}"/>
                  </a:ext>
                </a:extLst>
              </p:cNvPr>
              <p:cNvSpPr/>
              <p:nvPr/>
            </p:nvSpPr>
            <p:spPr>
              <a:xfrm>
                <a:off x="547721" y="4653315"/>
                <a:ext cx="4317317" cy="349804"/>
              </a:xfrm>
              <a:prstGeom prst="wedgeRoundRectCallout">
                <a:avLst>
                  <a:gd name="adj1" fmla="val 86721"/>
                  <a:gd name="adj2" fmla="val -195395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buClrTx/>
                </a:pPr>
                <a:r>
                  <a:rPr lang="en-US" sz="1350" kern="1200" dirty="0">
                    <a:solidFill>
                      <a:prstClr val="white"/>
                    </a:solidFill>
                    <a:latin typeface="Calibri" panose="020F0502020204030204"/>
                  </a:rPr>
                  <a:t>Such test guarantees to eliminate </a:t>
                </a:r>
                <a14:m>
                  <m:oMath xmlns:m="http://schemas.openxmlformats.org/officeDocument/2006/math">
                    <m:r>
                      <a:rPr lang="en-US" sz="1350" i="1" kern="1200">
                        <a:solidFill>
                          <a:prstClr val="white"/>
                        </a:solidFill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sz="1350" kern="1200" dirty="0">
                    <a:solidFill>
                      <a:prstClr val="white"/>
                    </a:solidFill>
                    <a:latin typeface="Calibri" panose="020F0502020204030204"/>
                  </a:rPr>
                  <a:t> from </a:t>
                </a:r>
                <a14:m>
                  <m:oMath xmlns:m="http://schemas.openxmlformats.org/officeDocument/2006/math">
                    <m:r>
                      <a:rPr lang="en-US" sz="1350" i="1" kern="1200">
                        <a:solidFill>
                          <a:prstClr val="white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1350" kern="1200" dirty="0">
                    <a:solidFill>
                      <a:prstClr val="white"/>
                    </a:solidFill>
                    <a:latin typeface="Calibri" panose="020F0502020204030204"/>
                  </a:rPr>
                  <a:t>. </a:t>
                </a:r>
              </a:p>
            </p:txBody>
          </p:sp>
        </mc:Choice>
        <mc:Fallback xmlns="">
          <p:sp>
            <p:nvSpPr>
              <p:cNvPr id="10" name="Rounded Rectangular Callout 10">
                <a:extLst>
                  <a:ext uri="{FF2B5EF4-FFF2-40B4-BE49-F238E27FC236}">
                    <a16:creationId xmlns:a16="http://schemas.microsoft.com/office/drawing/2014/main" id="{8437A193-31AC-948E-C7A3-C3D7A8C880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721" y="4653315"/>
                <a:ext cx="4317317" cy="349804"/>
              </a:xfrm>
              <a:prstGeom prst="wedgeRoundRectCallout">
                <a:avLst>
                  <a:gd name="adj1" fmla="val 86721"/>
                  <a:gd name="adj2" fmla="val -195395"/>
                  <a:gd name="adj3" fmla="val 16667"/>
                </a:avLst>
              </a:prstGeom>
              <a:blipFill>
                <a:blip r:embed="rId4"/>
                <a:stretch>
                  <a:fillRect b="-34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09619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D55FB7-C5D7-382A-78FF-8904D962CA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 results on the trained model </a:t>
            </a:r>
            <a:endParaRPr lang="en-I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F987B9-E524-3D16-65A4-9D0DB01EA9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207" y="1034640"/>
            <a:ext cx="3005096" cy="33992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8789A23-A2F0-0491-DD33-621E92A5D4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9699" y="1034640"/>
            <a:ext cx="2886075" cy="3178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50129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004335-EDE8-B96D-E4F6-87A622C50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Building Simulator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E8A1CC-7679-185A-4A07-E9AFC76889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Why we need that:</a:t>
            </a:r>
          </a:p>
          <a:p>
            <a:pPr lvl="1"/>
            <a:r>
              <a:rPr lang="en-US" altLang="zh-CN" dirty="0"/>
              <a:t>Training the model takes much time</a:t>
            </a:r>
          </a:p>
          <a:p>
            <a:pPr lvl="1"/>
            <a:r>
              <a:rPr lang="en-US" altLang="zh-CN" dirty="0"/>
              <a:t>Our main goal here is to test our group testing algorithm</a:t>
            </a:r>
          </a:p>
          <a:p>
            <a:r>
              <a:rPr lang="en-US" altLang="zh-CN" dirty="0"/>
              <a:t>What we do here:</a:t>
            </a:r>
          </a:p>
          <a:p>
            <a:pPr lvl="1"/>
            <a:r>
              <a:rPr lang="en-US" altLang="zh-CN" dirty="0"/>
              <a:t>Randomize the expected output of the model to assume that we have a model that has an accuracy of 0.9</a:t>
            </a:r>
          </a:p>
        </p:txBody>
      </p:sp>
    </p:spTree>
    <p:extLst>
      <p:ext uri="{BB962C8B-B14F-4D97-AF65-F5344CB8AC3E}">
        <p14:creationId xmlns:p14="http://schemas.microsoft.com/office/powerpoint/2010/main" val="179058920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F3D98-3C30-4CFC-8643-C81E829C8C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5620" y="841772"/>
            <a:ext cx="5322700" cy="1790700"/>
          </a:xfrm>
        </p:spPr>
        <p:txBody>
          <a:bodyPr/>
          <a:lstStyle/>
          <a:p>
            <a:r>
              <a:t>Building Simulator</a:t>
            </a:r>
          </a:p>
        </p:txBody>
      </p:sp>
    </p:spTree>
    <p:extLst>
      <p:ext uri="{BB962C8B-B14F-4D97-AF65-F5344CB8AC3E}">
        <p14:creationId xmlns:p14="http://schemas.microsoft.com/office/powerpoint/2010/main" val="225930889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Why We Need This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/>
              <a:t>Model training is time-consuming. </a:t>
            </a:r>
            <a:endParaRPr lang="en-US" dirty="0"/>
          </a:p>
          <a:p>
            <a:r>
              <a:rPr dirty="0"/>
              <a:t>Our primary objective is to evaluate the performance of our group testing algorithm.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What We Do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Simulate the model's expected output to approximate a model with a 90% accuracy rate.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How the Simulator Works</a:t>
            </a:r>
          </a:p>
        </p:txBody>
      </p:sp>
      <p:grpSp>
        <p:nvGrpSpPr>
          <p:cNvPr id="4" name="Google Shape;203;p24">
            <a:extLst>
              <a:ext uri="{FF2B5EF4-FFF2-40B4-BE49-F238E27FC236}">
                <a16:creationId xmlns:a16="http://schemas.microsoft.com/office/drawing/2014/main" id="{C217F191-91C5-3AFE-3A3E-8B0547AA9CC3}"/>
              </a:ext>
            </a:extLst>
          </p:cNvPr>
          <p:cNvGrpSpPr/>
          <p:nvPr/>
        </p:nvGrpSpPr>
        <p:grpSpPr>
          <a:xfrm>
            <a:off x="794370" y="2353900"/>
            <a:ext cx="6187552" cy="1208867"/>
            <a:chOff x="535147" y="1506648"/>
            <a:chExt cx="11727734" cy="2053800"/>
          </a:xfrm>
        </p:grpSpPr>
        <p:cxnSp>
          <p:nvCxnSpPr>
            <p:cNvPr id="5" name="Google Shape;204;p24">
              <a:extLst>
                <a:ext uri="{FF2B5EF4-FFF2-40B4-BE49-F238E27FC236}">
                  <a16:creationId xmlns:a16="http://schemas.microsoft.com/office/drawing/2014/main" id="{0848D090-BFC2-4A76-8E87-A01239A2D75A}"/>
                </a:ext>
              </a:extLst>
            </p:cNvPr>
            <p:cNvCxnSpPr>
              <a:cxnSpLocks/>
              <a:endCxn id="6" idx="1"/>
            </p:cNvCxnSpPr>
            <p:nvPr/>
          </p:nvCxnSpPr>
          <p:spPr>
            <a:xfrm flipV="1">
              <a:off x="7959042" y="2533549"/>
              <a:ext cx="2372438" cy="5838"/>
            </a:xfrm>
            <a:prstGeom prst="straightConnector1">
              <a:avLst/>
            </a:prstGeom>
            <a:noFill/>
            <a:ln w="57150" cap="flat" cmpd="sng">
              <a:solidFill>
                <a:srgbClr val="C00000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sp>
          <p:nvSpPr>
            <p:cNvPr id="6" name="Google Shape;205;p24">
              <a:extLst>
                <a:ext uri="{FF2B5EF4-FFF2-40B4-BE49-F238E27FC236}">
                  <a16:creationId xmlns:a16="http://schemas.microsoft.com/office/drawing/2014/main" id="{3D2FF834-98C5-DF71-FA4F-20CDD6CCFD2B}"/>
                </a:ext>
              </a:extLst>
            </p:cNvPr>
            <p:cNvSpPr txBox="1"/>
            <p:nvPr/>
          </p:nvSpPr>
          <p:spPr>
            <a:xfrm>
              <a:off x="10331480" y="2239446"/>
              <a:ext cx="1931401" cy="58820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800" dirty="0">
                  <a:solidFill>
                    <a:sysClr val="windowText" lastClr="000000"/>
                  </a:solidFill>
                  <a:latin typeface="Calibri"/>
                  <a:ea typeface="Calibri"/>
                  <a:cs typeface="Calibri"/>
                  <a:sym typeface="Calibri"/>
                </a:rPr>
                <a:t>Output</a:t>
              </a: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206;p24">
              <a:extLst>
                <a:ext uri="{FF2B5EF4-FFF2-40B4-BE49-F238E27FC236}">
                  <a16:creationId xmlns:a16="http://schemas.microsoft.com/office/drawing/2014/main" id="{A6B0E447-E623-34FA-7178-361E552F4434}"/>
                </a:ext>
              </a:extLst>
            </p:cNvPr>
            <p:cNvSpPr/>
            <p:nvPr/>
          </p:nvSpPr>
          <p:spPr>
            <a:xfrm>
              <a:off x="3837042" y="1506648"/>
              <a:ext cx="4122000" cy="2053800"/>
            </a:xfrm>
            <a:prstGeom prst="rect">
              <a:avLst/>
            </a:prstGeom>
            <a:solidFill>
              <a:srgbClr val="3F3F3F"/>
            </a:solidFill>
            <a:ln w="12700" cap="flat" cmpd="sng">
              <a:solidFill>
                <a:srgbClr val="2F491D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rPr>
                <a:t>Simulator</a:t>
              </a: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8" name="Google Shape;207;p24">
              <a:extLst>
                <a:ext uri="{FF2B5EF4-FFF2-40B4-BE49-F238E27FC236}">
                  <a16:creationId xmlns:a16="http://schemas.microsoft.com/office/drawing/2014/main" id="{022BC790-8145-2511-9CD9-32BB2F6A28AC}"/>
                </a:ext>
              </a:extLst>
            </p:cNvPr>
            <p:cNvCxnSpPr>
              <a:cxnSpLocks/>
              <a:stCxn id="9" idx="3"/>
              <a:endCxn id="7" idx="1"/>
            </p:cNvCxnSpPr>
            <p:nvPr/>
          </p:nvCxnSpPr>
          <p:spPr>
            <a:xfrm>
              <a:off x="2576646" y="2533549"/>
              <a:ext cx="1260396" cy="0"/>
            </a:xfrm>
            <a:prstGeom prst="straightConnector1">
              <a:avLst/>
            </a:prstGeom>
            <a:noFill/>
            <a:ln w="57150" cap="flat" cmpd="sng">
              <a:solidFill>
                <a:srgbClr val="C00000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sp>
          <p:nvSpPr>
            <p:cNvPr id="9" name="Google Shape;208;p24">
              <a:extLst>
                <a:ext uri="{FF2B5EF4-FFF2-40B4-BE49-F238E27FC236}">
                  <a16:creationId xmlns:a16="http://schemas.microsoft.com/office/drawing/2014/main" id="{2947A234-7DD7-CF36-4154-23C77192C6D3}"/>
                </a:ext>
              </a:extLst>
            </p:cNvPr>
            <p:cNvSpPr/>
            <p:nvPr/>
          </p:nvSpPr>
          <p:spPr>
            <a:xfrm>
              <a:off x="535147" y="1914499"/>
              <a:ext cx="2041499" cy="1238100"/>
            </a:xfrm>
            <a:prstGeom prst="rect">
              <a:avLst/>
            </a:prstGeom>
            <a:solidFill>
              <a:srgbClr val="8DA9DB"/>
            </a:solidFill>
            <a:ln w="12700" cap="flat" cmpd="sng">
              <a:solidFill>
                <a:srgbClr val="1C305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rPr>
                <a:t>Images</a:t>
              </a: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10" name="Google Shape;204;p24">
            <a:extLst>
              <a:ext uri="{FF2B5EF4-FFF2-40B4-BE49-F238E27FC236}">
                <a16:creationId xmlns:a16="http://schemas.microsoft.com/office/drawing/2014/main" id="{8CB6E31E-ED65-2248-6925-BCCC39868F2C}"/>
              </a:ext>
            </a:extLst>
          </p:cNvPr>
          <p:cNvCxnSpPr>
            <a:cxnSpLocks/>
          </p:cNvCxnSpPr>
          <p:nvPr/>
        </p:nvCxnSpPr>
        <p:spPr>
          <a:xfrm flipV="1">
            <a:off x="6709149" y="2608507"/>
            <a:ext cx="532075" cy="349827"/>
          </a:xfrm>
          <a:prstGeom prst="straightConnector1">
            <a:avLst/>
          </a:prstGeom>
          <a:noFill/>
          <a:ln w="57150" cap="flat" cmpd="sng">
            <a:solidFill>
              <a:srgbClr val="C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2" name="Google Shape;205;p24">
            <a:extLst>
              <a:ext uri="{FF2B5EF4-FFF2-40B4-BE49-F238E27FC236}">
                <a16:creationId xmlns:a16="http://schemas.microsoft.com/office/drawing/2014/main" id="{ABD9BA29-EC22-20CF-A956-780695C2AF98}"/>
              </a:ext>
            </a:extLst>
          </p:cNvPr>
          <p:cNvSpPr txBox="1"/>
          <p:nvPr/>
        </p:nvSpPr>
        <p:spPr>
          <a:xfrm>
            <a:off x="5962916" y="1971188"/>
            <a:ext cx="1019007" cy="346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Target</a:t>
            </a: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3" name="Google Shape;204;p24">
            <a:extLst>
              <a:ext uri="{FF2B5EF4-FFF2-40B4-BE49-F238E27FC236}">
                <a16:creationId xmlns:a16="http://schemas.microsoft.com/office/drawing/2014/main" id="{DE5794F0-B4A2-10EA-9E9B-4EFA9281BAC2}"/>
              </a:ext>
            </a:extLst>
          </p:cNvPr>
          <p:cNvCxnSpPr>
            <a:cxnSpLocks/>
          </p:cNvCxnSpPr>
          <p:nvPr/>
        </p:nvCxnSpPr>
        <p:spPr>
          <a:xfrm>
            <a:off x="6707069" y="2221740"/>
            <a:ext cx="549709" cy="349827"/>
          </a:xfrm>
          <a:prstGeom prst="straightConnector1">
            <a:avLst/>
          </a:prstGeom>
          <a:noFill/>
          <a:ln w="57150" cap="flat" cmpd="sng">
            <a:solidFill>
              <a:srgbClr val="C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5" name="Google Shape;204;p24">
            <a:extLst>
              <a:ext uri="{FF2B5EF4-FFF2-40B4-BE49-F238E27FC236}">
                <a16:creationId xmlns:a16="http://schemas.microsoft.com/office/drawing/2014/main" id="{66DA1E40-90ED-FE11-AA5D-1B8D9DED6E1F}"/>
              </a:ext>
            </a:extLst>
          </p:cNvPr>
          <p:cNvCxnSpPr>
            <a:cxnSpLocks/>
          </p:cNvCxnSpPr>
          <p:nvPr/>
        </p:nvCxnSpPr>
        <p:spPr>
          <a:xfrm>
            <a:off x="7262445" y="2571750"/>
            <a:ext cx="608325" cy="0"/>
          </a:xfrm>
          <a:prstGeom prst="straightConnector1">
            <a:avLst/>
          </a:prstGeom>
          <a:noFill/>
          <a:ln w="57150" cap="flat" cmpd="sng">
            <a:solidFill>
              <a:srgbClr val="C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7" name="Google Shape;205;p24">
            <a:extLst>
              <a:ext uri="{FF2B5EF4-FFF2-40B4-BE49-F238E27FC236}">
                <a16:creationId xmlns:a16="http://schemas.microsoft.com/office/drawing/2014/main" id="{14390055-42E6-E03C-7353-D63FE0F08BA0}"/>
              </a:ext>
            </a:extLst>
          </p:cNvPr>
          <p:cNvSpPr txBox="1"/>
          <p:nvPr/>
        </p:nvSpPr>
        <p:spPr>
          <a:xfrm>
            <a:off x="7818950" y="2398641"/>
            <a:ext cx="1019007" cy="346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solidFill>
                  <a:sysClr val="windowText" lastClr="000000"/>
                </a:solidFill>
                <a:latin typeface="Calibri"/>
                <a:ea typeface="Calibri"/>
                <a:cs typeface="Calibri"/>
                <a:sym typeface="Calibri"/>
              </a:rPr>
              <a:t>Accuracy</a:t>
            </a: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205;p24">
            <a:extLst>
              <a:ext uri="{FF2B5EF4-FFF2-40B4-BE49-F238E27FC236}">
                <a16:creationId xmlns:a16="http://schemas.microsoft.com/office/drawing/2014/main" id="{705BF567-1413-DE52-735B-515634E7B8B6}"/>
              </a:ext>
            </a:extLst>
          </p:cNvPr>
          <p:cNvSpPr txBox="1"/>
          <p:nvPr/>
        </p:nvSpPr>
        <p:spPr>
          <a:xfrm>
            <a:off x="4779439" y="2593961"/>
            <a:ext cx="1111407" cy="315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Group Test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9A9F9F-99C3-BEBF-0C7E-4E31E2EEE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Further direction to investigate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AAAF57-646D-98FF-3B37-14859396A1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Further investigate the performance of group testing algorithms on these settings.</a:t>
            </a:r>
          </a:p>
          <a:p>
            <a:r>
              <a:rPr lang="en-US" dirty="0"/>
              <a:t>Can we adopt the trained CNNs to work with any size of group?</a:t>
            </a:r>
          </a:p>
          <a:p>
            <a:r>
              <a:rPr lang="en-US" dirty="0"/>
              <a:t>To make real-world identification of firearm, the CNN should be trained on images from surveillance cameras rather than high resolution dataset like ImageNet. 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39664427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0"/>
          <p:cNvSpPr txBox="1">
            <a:spLocks noGrp="1"/>
          </p:cNvSpPr>
          <p:nvPr>
            <p:ph type="title"/>
          </p:nvPr>
        </p:nvSpPr>
        <p:spPr>
          <a:xfrm>
            <a:off x="60853" y="-66251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zh-CN"/>
              <a:t>Problems with this solution</a:t>
            </a:r>
            <a:endParaRPr/>
          </a:p>
        </p:txBody>
      </p:sp>
      <p:sp>
        <p:nvSpPr>
          <p:cNvPr id="146" name="Google Shape;146;p20"/>
          <p:cNvSpPr/>
          <p:nvPr/>
        </p:nvSpPr>
        <p:spPr>
          <a:xfrm>
            <a:off x="140166" y="3866225"/>
            <a:ext cx="1546744" cy="687561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Standard CCTV frame rate is 30FPS</a:t>
            </a:r>
            <a:endParaRPr sz="1100"/>
          </a:p>
        </p:txBody>
      </p:sp>
      <p:grpSp>
        <p:nvGrpSpPr>
          <p:cNvPr id="147" name="Google Shape;147;p20"/>
          <p:cNvGrpSpPr/>
          <p:nvPr/>
        </p:nvGrpSpPr>
        <p:grpSpPr>
          <a:xfrm>
            <a:off x="140166" y="2263048"/>
            <a:ext cx="8952112" cy="1610237"/>
            <a:chOff x="186888" y="3017398"/>
            <a:chExt cx="11936149" cy="2146982"/>
          </a:xfrm>
        </p:grpSpPr>
        <p:sp>
          <p:nvSpPr>
            <p:cNvPr id="148" name="Google Shape;148;p20"/>
            <p:cNvSpPr/>
            <p:nvPr/>
          </p:nvSpPr>
          <p:spPr>
            <a:xfrm>
              <a:off x="186888" y="3894898"/>
              <a:ext cx="1207800" cy="614400"/>
            </a:xfrm>
            <a:prstGeom prst="rect">
              <a:avLst/>
            </a:prstGeom>
            <a:solidFill>
              <a:srgbClr val="2F5496"/>
            </a:solidFill>
            <a:ln w="12700" cap="flat" cmpd="sng">
              <a:solidFill>
                <a:srgbClr val="1C305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CCTV</a:t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49" name="Google Shape;149;p20"/>
            <p:cNvCxnSpPr/>
            <p:nvPr/>
          </p:nvCxnSpPr>
          <p:spPr>
            <a:xfrm>
              <a:off x="1543957" y="4209012"/>
              <a:ext cx="1476600" cy="0"/>
            </a:xfrm>
            <a:prstGeom prst="straightConnector1">
              <a:avLst/>
            </a:prstGeom>
            <a:noFill/>
            <a:ln w="57150" cap="flat" cmpd="sng">
              <a:solidFill>
                <a:srgbClr val="C00000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grpSp>
          <p:nvGrpSpPr>
            <p:cNvPr id="150" name="Google Shape;150;p20"/>
            <p:cNvGrpSpPr/>
            <p:nvPr/>
          </p:nvGrpSpPr>
          <p:grpSpPr>
            <a:xfrm>
              <a:off x="2358589" y="3017398"/>
              <a:ext cx="2893208" cy="2146982"/>
              <a:chOff x="6037789" y="3690182"/>
              <a:chExt cx="2893208" cy="2146982"/>
            </a:xfrm>
          </p:grpSpPr>
          <p:sp>
            <p:nvSpPr>
              <p:cNvPr id="151" name="Google Shape;151;p20"/>
              <p:cNvSpPr/>
              <p:nvPr/>
            </p:nvSpPr>
            <p:spPr>
              <a:xfrm>
                <a:off x="6037789" y="3690182"/>
                <a:ext cx="1109700" cy="386700"/>
              </a:xfrm>
              <a:prstGeom prst="rect">
                <a:avLst/>
              </a:prstGeom>
              <a:solidFill>
                <a:srgbClr val="8DA9DB"/>
              </a:solidFill>
              <a:ln w="12700" cap="flat" cmpd="sng">
                <a:solidFill>
                  <a:srgbClr val="1C305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" name="Google Shape;152;p20"/>
              <p:cNvSpPr/>
              <p:nvPr/>
            </p:nvSpPr>
            <p:spPr>
              <a:xfrm>
                <a:off x="6144897" y="3774064"/>
                <a:ext cx="1109700" cy="386700"/>
              </a:xfrm>
              <a:prstGeom prst="rect">
                <a:avLst/>
              </a:prstGeom>
              <a:solidFill>
                <a:srgbClr val="8DA9DB"/>
              </a:solidFill>
              <a:ln w="12700" cap="flat" cmpd="sng">
                <a:solidFill>
                  <a:srgbClr val="1C305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" name="Google Shape;153;p20"/>
              <p:cNvSpPr/>
              <p:nvPr/>
            </p:nvSpPr>
            <p:spPr>
              <a:xfrm>
                <a:off x="6297297" y="3926464"/>
                <a:ext cx="1109700" cy="386700"/>
              </a:xfrm>
              <a:prstGeom prst="rect">
                <a:avLst/>
              </a:prstGeom>
              <a:solidFill>
                <a:srgbClr val="8DA9DB"/>
              </a:solidFill>
              <a:ln w="12700" cap="flat" cmpd="sng">
                <a:solidFill>
                  <a:srgbClr val="1C305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" name="Google Shape;154;p20"/>
              <p:cNvSpPr/>
              <p:nvPr/>
            </p:nvSpPr>
            <p:spPr>
              <a:xfrm>
                <a:off x="6449697" y="4078864"/>
                <a:ext cx="1109700" cy="386700"/>
              </a:xfrm>
              <a:prstGeom prst="rect">
                <a:avLst/>
              </a:prstGeom>
              <a:solidFill>
                <a:srgbClr val="8DA9DB"/>
              </a:solidFill>
              <a:ln w="12700" cap="flat" cmpd="sng">
                <a:solidFill>
                  <a:srgbClr val="1C305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" name="Google Shape;155;p20"/>
              <p:cNvSpPr/>
              <p:nvPr/>
            </p:nvSpPr>
            <p:spPr>
              <a:xfrm>
                <a:off x="6602097" y="4231264"/>
                <a:ext cx="1109700" cy="386700"/>
              </a:xfrm>
              <a:prstGeom prst="rect">
                <a:avLst/>
              </a:prstGeom>
              <a:solidFill>
                <a:srgbClr val="8DA9DB"/>
              </a:solidFill>
              <a:ln w="12700" cap="flat" cmpd="sng">
                <a:solidFill>
                  <a:srgbClr val="1C305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" name="Google Shape;156;p20"/>
              <p:cNvSpPr/>
              <p:nvPr/>
            </p:nvSpPr>
            <p:spPr>
              <a:xfrm>
                <a:off x="6754497" y="4383664"/>
                <a:ext cx="1109700" cy="386700"/>
              </a:xfrm>
              <a:prstGeom prst="rect">
                <a:avLst/>
              </a:prstGeom>
              <a:solidFill>
                <a:srgbClr val="8DA9DB"/>
              </a:solidFill>
              <a:ln w="12700" cap="flat" cmpd="sng">
                <a:solidFill>
                  <a:srgbClr val="1C305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" name="Google Shape;157;p20"/>
              <p:cNvSpPr/>
              <p:nvPr/>
            </p:nvSpPr>
            <p:spPr>
              <a:xfrm>
                <a:off x="6906897" y="4536064"/>
                <a:ext cx="1109700" cy="386700"/>
              </a:xfrm>
              <a:prstGeom prst="rect">
                <a:avLst/>
              </a:prstGeom>
              <a:solidFill>
                <a:srgbClr val="8DA9DB"/>
              </a:solidFill>
              <a:ln w="12700" cap="flat" cmpd="sng">
                <a:solidFill>
                  <a:srgbClr val="1C305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" name="Google Shape;158;p20"/>
              <p:cNvSpPr/>
              <p:nvPr/>
            </p:nvSpPr>
            <p:spPr>
              <a:xfrm>
                <a:off x="7059297" y="4688464"/>
                <a:ext cx="1109700" cy="386700"/>
              </a:xfrm>
              <a:prstGeom prst="rect">
                <a:avLst/>
              </a:prstGeom>
              <a:solidFill>
                <a:srgbClr val="8DA9DB"/>
              </a:solidFill>
              <a:ln w="12700" cap="flat" cmpd="sng">
                <a:solidFill>
                  <a:srgbClr val="1C305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" name="Google Shape;159;p20"/>
              <p:cNvSpPr/>
              <p:nvPr/>
            </p:nvSpPr>
            <p:spPr>
              <a:xfrm>
                <a:off x="7211697" y="4840864"/>
                <a:ext cx="1109700" cy="386700"/>
              </a:xfrm>
              <a:prstGeom prst="rect">
                <a:avLst/>
              </a:prstGeom>
              <a:solidFill>
                <a:srgbClr val="8DA9DB"/>
              </a:solidFill>
              <a:ln w="12700" cap="flat" cmpd="sng">
                <a:solidFill>
                  <a:srgbClr val="1C305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" name="Google Shape;160;p20"/>
              <p:cNvSpPr/>
              <p:nvPr/>
            </p:nvSpPr>
            <p:spPr>
              <a:xfrm>
                <a:off x="7364097" y="4993264"/>
                <a:ext cx="1109700" cy="386700"/>
              </a:xfrm>
              <a:prstGeom prst="rect">
                <a:avLst/>
              </a:prstGeom>
              <a:solidFill>
                <a:srgbClr val="8DA9DB"/>
              </a:solidFill>
              <a:ln w="12700" cap="flat" cmpd="sng">
                <a:solidFill>
                  <a:srgbClr val="1C305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1" name="Google Shape;161;p20"/>
              <p:cNvSpPr/>
              <p:nvPr/>
            </p:nvSpPr>
            <p:spPr>
              <a:xfrm>
                <a:off x="7516497" y="5145664"/>
                <a:ext cx="1109700" cy="386700"/>
              </a:xfrm>
              <a:prstGeom prst="rect">
                <a:avLst/>
              </a:prstGeom>
              <a:solidFill>
                <a:srgbClr val="8DA9DB"/>
              </a:solidFill>
              <a:ln w="12700" cap="flat" cmpd="sng">
                <a:solidFill>
                  <a:srgbClr val="1C305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" name="Google Shape;162;p20"/>
              <p:cNvSpPr/>
              <p:nvPr/>
            </p:nvSpPr>
            <p:spPr>
              <a:xfrm>
                <a:off x="7668897" y="5298064"/>
                <a:ext cx="1109700" cy="386700"/>
              </a:xfrm>
              <a:prstGeom prst="rect">
                <a:avLst/>
              </a:prstGeom>
              <a:solidFill>
                <a:srgbClr val="8DA9DB"/>
              </a:solidFill>
              <a:ln w="12700" cap="flat" cmpd="sng">
                <a:solidFill>
                  <a:srgbClr val="1C305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" name="Google Shape;163;p20"/>
              <p:cNvSpPr/>
              <p:nvPr/>
            </p:nvSpPr>
            <p:spPr>
              <a:xfrm>
                <a:off x="7821297" y="5450464"/>
                <a:ext cx="1109700" cy="386700"/>
              </a:xfrm>
              <a:prstGeom prst="rect">
                <a:avLst/>
              </a:prstGeom>
              <a:solidFill>
                <a:srgbClr val="8DA9DB"/>
              </a:solidFill>
              <a:ln w="12700" cap="flat" cmpd="sng">
                <a:solidFill>
                  <a:srgbClr val="1C305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164" name="Google Shape;164;p20"/>
            <p:cNvCxnSpPr/>
            <p:nvPr/>
          </p:nvCxnSpPr>
          <p:spPr>
            <a:xfrm>
              <a:off x="5051442" y="4168080"/>
              <a:ext cx="1476600" cy="0"/>
            </a:xfrm>
            <a:prstGeom prst="straightConnector1">
              <a:avLst/>
            </a:prstGeom>
            <a:noFill/>
            <a:ln w="57150" cap="flat" cmpd="sng">
              <a:solidFill>
                <a:srgbClr val="C00000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sp>
          <p:nvSpPr>
            <p:cNvPr id="165" name="Google Shape;165;p20"/>
            <p:cNvSpPr/>
            <p:nvPr/>
          </p:nvSpPr>
          <p:spPr>
            <a:xfrm>
              <a:off x="6751125" y="3974746"/>
              <a:ext cx="1109700" cy="386700"/>
            </a:xfrm>
            <a:prstGeom prst="rect">
              <a:avLst/>
            </a:prstGeom>
            <a:solidFill>
              <a:srgbClr val="8DA9DB"/>
            </a:solidFill>
            <a:ln w="12700" cap="flat" cmpd="sng">
              <a:solidFill>
                <a:srgbClr val="1C305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66" name="Google Shape;166;p20"/>
            <p:cNvCxnSpPr/>
            <p:nvPr/>
          </p:nvCxnSpPr>
          <p:spPr>
            <a:xfrm>
              <a:off x="10527844" y="4140210"/>
              <a:ext cx="442800" cy="0"/>
            </a:xfrm>
            <a:prstGeom prst="straightConnector1">
              <a:avLst/>
            </a:prstGeom>
            <a:noFill/>
            <a:ln w="57150" cap="flat" cmpd="sng">
              <a:solidFill>
                <a:srgbClr val="C00000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sp>
          <p:nvSpPr>
            <p:cNvPr id="167" name="Google Shape;167;p20"/>
            <p:cNvSpPr txBox="1"/>
            <p:nvPr/>
          </p:nvSpPr>
          <p:spPr>
            <a:xfrm>
              <a:off x="10970737" y="3830829"/>
              <a:ext cx="1152300" cy="66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Firearm?</a:t>
              </a:r>
              <a:endParaRPr sz="1100"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(YES/NO)</a:t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" name="Google Shape;168;p20"/>
            <p:cNvSpPr/>
            <p:nvPr/>
          </p:nvSpPr>
          <p:spPr>
            <a:xfrm>
              <a:off x="8622072" y="3605467"/>
              <a:ext cx="1810500" cy="1125300"/>
            </a:xfrm>
            <a:prstGeom prst="rect">
              <a:avLst/>
            </a:prstGeom>
            <a:solidFill>
              <a:srgbClr val="3F3F3F"/>
            </a:solidFill>
            <a:ln w="12700" cap="flat" cmpd="sng">
              <a:solidFill>
                <a:srgbClr val="2F491D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CNN</a:t>
              </a:r>
              <a:endParaRPr sz="1100"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Convolutional Neural Network </a:t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69" name="Google Shape;169;p20"/>
            <p:cNvCxnSpPr/>
            <p:nvPr/>
          </p:nvCxnSpPr>
          <p:spPr>
            <a:xfrm>
              <a:off x="8083949" y="4168080"/>
              <a:ext cx="442800" cy="0"/>
            </a:xfrm>
            <a:prstGeom prst="straightConnector1">
              <a:avLst/>
            </a:prstGeom>
            <a:noFill/>
            <a:ln w="57150" cap="flat" cmpd="sng">
              <a:solidFill>
                <a:srgbClr val="C00000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</p:grpSp>
      <p:sp>
        <p:nvSpPr>
          <p:cNvPr id="170" name="Google Shape;170;p20"/>
          <p:cNvSpPr/>
          <p:nvPr/>
        </p:nvSpPr>
        <p:spPr>
          <a:xfrm>
            <a:off x="448919" y="760340"/>
            <a:ext cx="3804900" cy="12246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Suppose that we are asked to implement an automatic firearm detector to help police department to check CCTV’s from some street where a crime has occurred.</a:t>
            </a:r>
            <a:endParaRPr sz="1100"/>
          </a:p>
        </p:txBody>
      </p:sp>
      <p:sp>
        <p:nvSpPr>
          <p:cNvPr id="171" name="Google Shape;171;p20"/>
          <p:cNvSpPr/>
          <p:nvPr/>
        </p:nvSpPr>
        <p:spPr>
          <a:xfrm>
            <a:off x="5115014" y="730928"/>
            <a:ext cx="3504900" cy="12840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We want to find the exact time when some crime occurred within a range of one hour (e.g. 3:00am -4:00 am)</a:t>
            </a:r>
            <a:endParaRPr sz="1100"/>
          </a:p>
        </p:txBody>
      </p:sp>
      <p:cxnSp>
        <p:nvCxnSpPr>
          <p:cNvPr id="172" name="Google Shape;172;p20"/>
          <p:cNvCxnSpPr/>
          <p:nvPr/>
        </p:nvCxnSpPr>
        <p:spPr>
          <a:xfrm>
            <a:off x="1624680" y="4138560"/>
            <a:ext cx="1107600" cy="0"/>
          </a:xfrm>
          <a:prstGeom prst="straightConnector1">
            <a:avLst/>
          </a:prstGeom>
          <a:noFill/>
          <a:ln w="57150" cap="flat" cmpd="sng">
            <a:solidFill>
              <a:srgbClr val="C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73" name="Google Shape;173;p20"/>
          <p:cNvSpPr/>
          <p:nvPr/>
        </p:nvSpPr>
        <p:spPr>
          <a:xfrm>
            <a:off x="2576776" y="3945853"/>
            <a:ext cx="2038500" cy="446400"/>
          </a:xfrm>
          <a:prstGeom prst="roundRect">
            <a:avLst>
              <a:gd name="adj" fmla="val 16667"/>
            </a:avLst>
          </a:prstGeom>
          <a:blipFill rotWithShape="1">
            <a:blip r:embed="rId3">
              <a:alphaModFix/>
            </a:blip>
            <a:stretch>
              <a:fillRect t="-6799" b="-15529"/>
            </a:stretch>
          </a:blip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400">
                <a:latin typeface="Calibri"/>
                <a:ea typeface="Calibri"/>
                <a:cs typeface="Calibri"/>
                <a:sym typeface="Calibri"/>
              </a:rPr>
              <a:t> </a:t>
            </a:r>
            <a:endParaRPr sz="1100"/>
          </a:p>
        </p:txBody>
      </p:sp>
      <p:cxnSp>
        <p:nvCxnSpPr>
          <p:cNvPr id="174" name="Google Shape;174;p20"/>
          <p:cNvCxnSpPr/>
          <p:nvPr/>
        </p:nvCxnSpPr>
        <p:spPr>
          <a:xfrm>
            <a:off x="5115014" y="3687350"/>
            <a:ext cx="38064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800000"/>
            <a:headEnd type="oval" w="med" len="med"/>
            <a:tailEnd type="oval" w="med" len="med"/>
          </a:ln>
        </p:spPr>
      </p:cxnSp>
      <p:sp>
        <p:nvSpPr>
          <p:cNvPr id="175" name="Google Shape;175;p20"/>
          <p:cNvSpPr/>
          <p:nvPr/>
        </p:nvSpPr>
        <p:spPr>
          <a:xfrm>
            <a:off x="5070001" y="3788726"/>
            <a:ext cx="1683600" cy="6240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Inference GPU time: 100s for a single image</a:t>
            </a:r>
            <a:endParaRPr sz="1100"/>
          </a:p>
        </p:txBody>
      </p:sp>
      <p:sp>
        <p:nvSpPr>
          <p:cNvPr id="176" name="Google Shape;176;p20"/>
          <p:cNvSpPr/>
          <p:nvPr/>
        </p:nvSpPr>
        <p:spPr>
          <a:xfrm>
            <a:off x="6953240" y="3800499"/>
            <a:ext cx="1885200" cy="552000"/>
          </a:xfrm>
          <a:prstGeom prst="roundRect">
            <a:avLst>
              <a:gd name="adj" fmla="val 16667"/>
            </a:avLst>
          </a:prstGeom>
          <a:blipFill rotWithShape="1">
            <a:blip r:embed="rId4">
              <a:alphaModFix/>
            </a:blip>
            <a:stretch>
              <a:fillRect b="-3969"/>
            </a:stretch>
          </a:blip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400">
                <a:latin typeface="Calibri"/>
                <a:ea typeface="Calibri"/>
                <a:cs typeface="Calibri"/>
                <a:sym typeface="Calibri"/>
              </a:rPr>
              <a:t> </a:t>
            </a:r>
            <a:endParaRPr sz="1100"/>
          </a:p>
        </p:txBody>
      </p:sp>
      <p:sp>
        <p:nvSpPr>
          <p:cNvPr id="177" name="Google Shape;177;p20"/>
          <p:cNvSpPr/>
          <p:nvPr/>
        </p:nvSpPr>
        <p:spPr>
          <a:xfrm>
            <a:off x="7372287" y="4032868"/>
            <a:ext cx="400500" cy="272400"/>
          </a:xfrm>
          <a:prstGeom prst="ellipse">
            <a:avLst/>
          </a:prstGeom>
          <a:noFill/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20"/>
          <p:cNvSpPr/>
          <p:nvPr/>
        </p:nvSpPr>
        <p:spPr>
          <a:xfrm>
            <a:off x="5060241" y="4594149"/>
            <a:ext cx="1658400" cy="498000"/>
          </a:xfrm>
          <a:prstGeom prst="wedgeRoundRectCallout">
            <a:avLst>
              <a:gd name="adj1" fmla="val 94614"/>
              <a:gd name="adj2" fmla="val -111942"/>
              <a:gd name="adj3" fmla="val 16667"/>
            </a:avLst>
          </a:prstGeom>
          <a:solidFill>
            <a:schemeClr val="accent1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~85days</a:t>
            </a:r>
            <a:endParaRPr sz="11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BEF180-7097-FD34-86B6-38DA55702F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F552657-ED7C-25D3-3CD5-ED8C5AD781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Photos </a:t>
            </a:r>
            <a:r>
              <a:rPr lang="en-US" altLang="zh-CN"/>
              <a:t>and thanks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95684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zh-CN"/>
              <a:t>Inference Time Bottleneck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zh-CN">
                <a:solidFill>
                  <a:schemeClr val="dk1"/>
                </a:solidFill>
              </a:rPr>
              <a:t>Issue: High inference time. Not suitable for real-time CCTV analysis.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zh-CN">
                <a:solidFill>
                  <a:schemeClr val="dk1"/>
                </a:solidFill>
              </a:rPr>
              <a:t>Millions of frames = Significant delay.</a:t>
            </a:r>
            <a:endParaRPr/>
          </a:p>
        </p:txBody>
      </p:sp>
      <p:pic>
        <p:nvPicPr>
          <p:cNvPr id="185" name="Google Shape;18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959781"/>
            <a:ext cx="9143999" cy="30735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Three Possible Solutions</a:t>
            </a:r>
            <a:endParaRPr/>
          </a:p>
        </p:txBody>
      </p:sp>
      <p:sp>
        <p:nvSpPr>
          <p:cNvPr id="197" name="Google Shape;197;p2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zh-CN">
                <a:solidFill>
                  <a:schemeClr val="dk1"/>
                </a:solidFill>
              </a:rPr>
              <a:t>Choose a subset of the frames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zh-CN">
                <a:solidFill>
                  <a:schemeClr val="dk1"/>
                </a:solidFill>
              </a:rPr>
              <a:t>Reduce inference time</a:t>
            </a:r>
            <a:endParaRPr>
              <a:solidFill>
                <a:schemeClr val="dk1"/>
              </a:solidFill>
            </a:endParaRPr>
          </a:p>
          <a:p>
            <a:pPr marL="9144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zh-CN">
                <a:solidFill>
                  <a:schemeClr val="dk1"/>
                </a:solidFill>
              </a:rPr>
              <a:t>Hardware</a:t>
            </a:r>
            <a:endParaRPr>
              <a:solidFill>
                <a:schemeClr val="dk1"/>
              </a:solidFill>
            </a:endParaRPr>
          </a:p>
          <a:p>
            <a:pPr marL="9144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zh-CN">
                <a:solidFill>
                  <a:schemeClr val="dk1"/>
                </a:solidFill>
              </a:rPr>
              <a:t>Optimize the structure of the CNN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zh-CN">
                <a:solidFill>
                  <a:schemeClr val="dk1"/>
                </a:solidFill>
              </a:rPr>
              <a:t>Group Testing (We will mainly focus on this)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4"/>
          <p:cNvSpPr txBox="1">
            <a:spLocks noGrp="1"/>
          </p:cNvSpPr>
          <p:nvPr>
            <p:ph type="title"/>
          </p:nvPr>
        </p:nvSpPr>
        <p:spPr>
          <a:xfrm>
            <a:off x="475112" y="20727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zh-CN"/>
              <a:t>Solution #3: Group testing</a:t>
            </a:r>
            <a:endParaRPr/>
          </a:p>
        </p:txBody>
      </p:sp>
      <p:grpSp>
        <p:nvGrpSpPr>
          <p:cNvPr id="203" name="Google Shape;203;p24"/>
          <p:cNvGrpSpPr/>
          <p:nvPr/>
        </p:nvGrpSpPr>
        <p:grpSpPr>
          <a:xfrm>
            <a:off x="1732454" y="1166343"/>
            <a:ext cx="5607422" cy="1208867"/>
            <a:chOff x="689146" y="1744640"/>
            <a:chExt cx="10628170" cy="2053800"/>
          </a:xfrm>
        </p:grpSpPr>
        <p:cxnSp>
          <p:nvCxnSpPr>
            <p:cNvPr id="204" name="Google Shape;204;p24"/>
            <p:cNvCxnSpPr/>
            <p:nvPr/>
          </p:nvCxnSpPr>
          <p:spPr>
            <a:xfrm>
              <a:off x="8252001" y="2771486"/>
              <a:ext cx="1008300" cy="0"/>
            </a:xfrm>
            <a:prstGeom prst="straightConnector1">
              <a:avLst/>
            </a:prstGeom>
            <a:noFill/>
            <a:ln w="57150" cap="flat" cmpd="sng">
              <a:solidFill>
                <a:srgbClr val="C00000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sp>
          <p:nvSpPr>
            <p:cNvPr id="205" name="Google Shape;205;p24"/>
            <p:cNvSpPr txBox="1"/>
            <p:nvPr/>
          </p:nvSpPr>
          <p:spPr>
            <a:xfrm>
              <a:off x="9385916" y="2601123"/>
              <a:ext cx="1931400" cy="849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Firearm? (YES/NO)</a:t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" name="Google Shape;206;p24"/>
            <p:cNvSpPr/>
            <p:nvPr/>
          </p:nvSpPr>
          <p:spPr>
            <a:xfrm>
              <a:off x="3873482" y="1744640"/>
              <a:ext cx="4122000" cy="2053800"/>
            </a:xfrm>
            <a:prstGeom prst="rect">
              <a:avLst/>
            </a:prstGeom>
            <a:solidFill>
              <a:srgbClr val="3F3F3F"/>
            </a:solidFill>
            <a:ln w="12700" cap="flat" cmpd="sng">
              <a:solidFill>
                <a:srgbClr val="2F491D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CNN</a:t>
              </a:r>
              <a:endParaRPr sz="1100"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Convolutional Neural Network </a:t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07" name="Google Shape;207;p24"/>
            <p:cNvCxnSpPr/>
            <p:nvPr/>
          </p:nvCxnSpPr>
          <p:spPr>
            <a:xfrm>
              <a:off x="2828743" y="2614547"/>
              <a:ext cx="1008300" cy="0"/>
            </a:xfrm>
            <a:prstGeom prst="straightConnector1">
              <a:avLst/>
            </a:prstGeom>
            <a:noFill/>
            <a:ln w="57150" cap="flat" cmpd="sng">
              <a:solidFill>
                <a:srgbClr val="C00000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sp>
          <p:nvSpPr>
            <p:cNvPr id="208" name="Google Shape;208;p24"/>
            <p:cNvSpPr/>
            <p:nvPr/>
          </p:nvSpPr>
          <p:spPr>
            <a:xfrm>
              <a:off x="689146" y="1914499"/>
              <a:ext cx="2041500" cy="1238100"/>
            </a:xfrm>
            <a:prstGeom prst="rect">
              <a:avLst/>
            </a:prstGeom>
            <a:solidFill>
              <a:srgbClr val="8DA9DB"/>
            </a:solidFill>
            <a:ln w="12700" cap="flat" cmpd="sng">
              <a:solidFill>
                <a:srgbClr val="1C305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Image</a:t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209" name="Google Shape;209;p24"/>
          <p:cNvCxnSpPr/>
          <p:nvPr/>
        </p:nvCxnSpPr>
        <p:spPr>
          <a:xfrm>
            <a:off x="5758258" y="4096323"/>
            <a:ext cx="531900" cy="0"/>
          </a:xfrm>
          <a:prstGeom prst="straightConnector1">
            <a:avLst/>
          </a:prstGeom>
          <a:noFill/>
          <a:ln w="57150" cap="flat" cmpd="sng">
            <a:solidFill>
              <a:srgbClr val="C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210" name="Google Shape;210;p24"/>
          <p:cNvSpPr/>
          <p:nvPr/>
        </p:nvSpPr>
        <p:spPr>
          <a:xfrm>
            <a:off x="3448481" y="3491935"/>
            <a:ext cx="2174700" cy="1208700"/>
          </a:xfrm>
          <a:prstGeom prst="rect">
            <a:avLst/>
          </a:prstGeom>
          <a:solidFill>
            <a:srgbClr val="3F3F3F"/>
          </a:solidFill>
          <a:ln w="12700" cap="flat" cmpd="sng">
            <a:solidFill>
              <a:srgbClr val="2F491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CNN</a:t>
            </a:r>
            <a:endParaRPr sz="110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Convolutional Neural Network </a:t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11" name="Google Shape;211;p24"/>
          <p:cNvCxnSpPr/>
          <p:nvPr/>
        </p:nvCxnSpPr>
        <p:spPr>
          <a:xfrm>
            <a:off x="2687521" y="4120922"/>
            <a:ext cx="531900" cy="0"/>
          </a:xfrm>
          <a:prstGeom prst="straightConnector1">
            <a:avLst/>
          </a:prstGeom>
          <a:noFill/>
          <a:ln w="57150" cap="flat" cmpd="sng">
            <a:solidFill>
              <a:srgbClr val="C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grpSp>
        <p:nvGrpSpPr>
          <p:cNvPr id="212" name="Google Shape;212;p24"/>
          <p:cNvGrpSpPr/>
          <p:nvPr/>
        </p:nvGrpSpPr>
        <p:grpSpPr>
          <a:xfrm>
            <a:off x="775790" y="3491935"/>
            <a:ext cx="1648350" cy="1300275"/>
            <a:chOff x="1034386" y="4655913"/>
            <a:chExt cx="2197800" cy="1733700"/>
          </a:xfrm>
        </p:grpSpPr>
        <p:sp>
          <p:nvSpPr>
            <p:cNvPr id="213" name="Google Shape;213;p24"/>
            <p:cNvSpPr/>
            <p:nvPr/>
          </p:nvSpPr>
          <p:spPr>
            <a:xfrm>
              <a:off x="1034386" y="4655913"/>
              <a:ext cx="1435800" cy="971700"/>
            </a:xfrm>
            <a:prstGeom prst="rect">
              <a:avLst/>
            </a:prstGeom>
            <a:solidFill>
              <a:srgbClr val="8DA9DB"/>
            </a:solidFill>
            <a:ln w="12700" cap="flat" cmpd="sng">
              <a:solidFill>
                <a:srgbClr val="1C305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Image</a:t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" name="Google Shape;214;p24"/>
            <p:cNvSpPr/>
            <p:nvPr/>
          </p:nvSpPr>
          <p:spPr>
            <a:xfrm>
              <a:off x="1186786" y="4808313"/>
              <a:ext cx="1435800" cy="971700"/>
            </a:xfrm>
            <a:prstGeom prst="rect">
              <a:avLst/>
            </a:prstGeom>
            <a:solidFill>
              <a:srgbClr val="8DA9DB"/>
            </a:solidFill>
            <a:ln w="12700" cap="flat" cmpd="sng">
              <a:solidFill>
                <a:srgbClr val="1C305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Image</a:t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" name="Google Shape;215;p24"/>
            <p:cNvSpPr/>
            <p:nvPr/>
          </p:nvSpPr>
          <p:spPr>
            <a:xfrm>
              <a:off x="1339186" y="4960713"/>
              <a:ext cx="1435800" cy="971700"/>
            </a:xfrm>
            <a:prstGeom prst="rect">
              <a:avLst/>
            </a:prstGeom>
            <a:solidFill>
              <a:srgbClr val="8DA9DB"/>
            </a:solidFill>
            <a:ln w="12700" cap="flat" cmpd="sng">
              <a:solidFill>
                <a:srgbClr val="1C305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Image</a:t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" name="Google Shape;216;p24"/>
            <p:cNvSpPr/>
            <p:nvPr/>
          </p:nvSpPr>
          <p:spPr>
            <a:xfrm>
              <a:off x="1491586" y="5113113"/>
              <a:ext cx="1435800" cy="971700"/>
            </a:xfrm>
            <a:prstGeom prst="rect">
              <a:avLst/>
            </a:prstGeom>
            <a:solidFill>
              <a:srgbClr val="8DA9DB"/>
            </a:solidFill>
            <a:ln w="12700" cap="flat" cmpd="sng">
              <a:solidFill>
                <a:srgbClr val="1C305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Image</a:t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" name="Google Shape;217;p24"/>
            <p:cNvSpPr/>
            <p:nvPr/>
          </p:nvSpPr>
          <p:spPr>
            <a:xfrm>
              <a:off x="1643986" y="5265513"/>
              <a:ext cx="1435800" cy="971700"/>
            </a:xfrm>
            <a:prstGeom prst="rect">
              <a:avLst/>
            </a:prstGeom>
            <a:solidFill>
              <a:srgbClr val="8DA9DB"/>
            </a:solidFill>
            <a:ln w="12700" cap="flat" cmpd="sng">
              <a:solidFill>
                <a:srgbClr val="1C305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Image</a:t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" name="Google Shape;218;p24"/>
            <p:cNvSpPr/>
            <p:nvPr/>
          </p:nvSpPr>
          <p:spPr>
            <a:xfrm>
              <a:off x="1796386" y="5417913"/>
              <a:ext cx="1435800" cy="971700"/>
            </a:xfrm>
            <a:prstGeom prst="rect">
              <a:avLst/>
            </a:prstGeom>
            <a:solidFill>
              <a:srgbClr val="8DA9DB"/>
            </a:solidFill>
            <a:ln w="12700" cap="flat" cmpd="sng">
              <a:solidFill>
                <a:srgbClr val="1C305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Image</a:t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9" name="Google Shape;219;p24"/>
          <p:cNvSpPr/>
          <p:nvPr/>
        </p:nvSpPr>
        <p:spPr>
          <a:xfrm>
            <a:off x="6320163" y="3657304"/>
            <a:ext cx="2518500" cy="8103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FFDC9B"/>
              </a:gs>
              <a:gs pos="50000">
                <a:srgbClr val="FFD68D"/>
              </a:gs>
              <a:gs pos="100000">
                <a:srgbClr val="FFD478"/>
              </a:gs>
            </a:gsLst>
            <a:lin ang="5400012" scaled="0"/>
          </a:gradFill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Yes: </a:t>
            </a:r>
            <a:r>
              <a:rPr lang="zh-C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 least one frame includes firearm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No: </a:t>
            </a:r>
            <a:r>
              <a:rPr lang="zh-C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Firearm clean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20" name="Google Shape;220;p24"/>
          <p:cNvCxnSpPr/>
          <p:nvPr/>
        </p:nvCxnSpPr>
        <p:spPr>
          <a:xfrm>
            <a:off x="0" y="2488069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21" name="Google Shape;221;p24"/>
          <p:cNvSpPr/>
          <p:nvPr/>
        </p:nvSpPr>
        <p:spPr>
          <a:xfrm>
            <a:off x="170690" y="2771774"/>
            <a:ext cx="2744400" cy="5100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Suppose that we can enhance the CNN such that:</a:t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Google Shape;222;p24"/>
          <p:cNvSpPr/>
          <p:nvPr/>
        </p:nvSpPr>
        <p:spPr>
          <a:xfrm>
            <a:off x="4727494" y="2619128"/>
            <a:ext cx="2611500" cy="569400"/>
          </a:xfrm>
          <a:prstGeom prst="wedgeRoundRectCallout">
            <a:avLst>
              <a:gd name="adj1" fmla="val -133571"/>
              <a:gd name="adj2" fmla="val 30684"/>
              <a:gd name="adj3" fmla="val 16667"/>
            </a:avLst>
          </a:prstGeom>
          <a:solidFill>
            <a:schemeClr val="accent5"/>
          </a:solidFill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Due to the work of: </a:t>
            </a:r>
            <a:endParaRPr sz="1100"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400" b="0" i="0" u="sng" strike="noStrike" dirty="0">
                <a:solidFill>
                  <a:schemeClr val="lt1"/>
                </a:solidFill>
                <a:latin typeface="Merriweather Sans"/>
                <a:ea typeface="Merriweather Sans"/>
                <a:cs typeface="Merriweather Sans"/>
                <a:sym typeface="Merriweather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Weixin Liang</a:t>
            </a:r>
            <a:r>
              <a:rPr lang="zh-CN" sz="1400" b="0" i="0" dirty="0">
                <a:solidFill>
                  <a:srgbClr val="000000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, </a:t>
            </a:r>
            <a:r>
              <a:rPr lang="zh-CN" sz="1400" b="0" i="0" u="sng" strike="noStrike" dirty="0">
                <a:solidFill>
                  <a:schemeClr val="lt1"/>
                </a:solidFill>
                <a:latin typeface="Merriweather Sans"/>
                <a:ea typeface="Merriweather Sans"/>
                <a:cs typeface="Merriweather Sans"/>
                <a:sym typeface="Merriweather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James Zou</a:t>
            </a:r>
            <a:endParaRPr sz="1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Theme">
  <a:themeElements>
    <a:clrScheme name="Universal Color Block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068FF"/>
      </a:accent1>
      <a:accent2>
        <a:srgbClr val="DAE5EF"/>
      </a:accent2>
      <a:accent3>
        <a:srgbClr val="637183"/>
      </a:accent3>
      <a:accent4>
        <a:srgbClr val="434E5E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75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</TotalTime>
  <Words>2012</Words>
  <Application>Microsoft Office PowerPoint</Application>
  <PresentationFormat>全屏显示(16:9)</PresentationFormat>
  <Paragraphs>275</Paragraphs>
  <Slides>60</Slides>
  <Notes>39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60</vt:i4>
      </vt:variant>
    </vt:vector>
  </HeadingPairs>
  <TitlesOfParts>
    <vt:vector size="72" baseType="lpstr">
      <vt:lpstr>Arial</vt:lpstr>
      <vt:lpstr>Google Sans</vt:lpstr>
      <vt:lpstr>Calibri</vt:lpstr>
      <vt:lpstr>Merriweather Sans</vt:lpstr>
      <vt:lpstr>ui-monospace</vt:lpstr>
      <vt:lpstr>Cambria Math</vt:lpstr>
      <vt:lpstr>Calibri Light</vt:lpstr>
      <vt:lpstr>Lato</vt:lpstr>
      <vt:lpstr>Tenorite</vt:lpstr>
      <vt:lpstr>Simple Light</vt:lpstr>
      <vt:lpstr>Office Theme</vt:lpstr>
      <vt:lpstr>1_Office Theme</vt:lpstr>
      <vt:lpstr>Accelerating Abnormal-Behavior Detection in Surveillance Video via  Deep Neural Networks &amp; Group Testing Methods </vt:lpstr>
      <vt:lpstr>Motivation: The Firearm Detection Problem in CCTV</vt:lpstr>
      <vt:lpstr>CNN: A High-level Overview</vt:lpstr>
      <vt:lpstr>Motivation</vt:lpstr>
      <vt:lpstr>Naive Solution</vt:lpstr>
      <vt:lpstr>Problems with this solution</vt:lpstr>
      <vt:lpstr>Inference Time Bottleneck </vt:lpstr>
      <vt:lpstr>Three Possible Solutions</vt:lpstr>
      <vt:lpstr>Solution #3: Group testing</vt:lpstr>
      <vt:lpstr>Solution #3: Group testing (cont.)</vt:lpstr>
      <vt:lpstr>Let’s take a deeper look… </vt:lpstr>
      <vt:lpstr>Why Group Testing</vt:lpstr>
      <vt:lpstr>What is Group Testing?</vt:lpstr>
      <vt:lpstr>PowerPoint 演示文稿</vt:lpstr>
      <vt:lpstr>What is Group Testing Problem?</vt:lpstr>
      <vt:lpstr>Adaptive algorithm</vt:lpstr>
      <vt:lpstr>Non-Adaptive Algorithms</vt:lpstr>
      <vt:lpstr>Example problem: The poisoned bottle.</vt:lpstr>
      <vt:lpstr>Adaptive algorithm for poisoned bottles.</vt:lpstr>
      <vt:lpstr>PowerPoint 演示文稿</vt:lpstr>
      <vt:lpstr>Non-Adaptive algorithm for poisoned bottles.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Group testing 2 – non-adaptive algorithms</vt:lpstr>
      <vt:lpstr>PowerPoint 演示文稿</vt:lpstr>
      <vt:lpstr>test matrix (an example for matrix from poisoned bottle problem)</vt:lpstr>
      <vt:lpstr>PowerPoint 演示文稿</vt:lpstr>
      <vt:lpstr>Recall the function ofNeural Network</vt:lpstr>
      <vt:lpstr>The structure of Neural Network</vt:lpstr>
      <vt:lpstr>Convolution:</vt:lpstr>
      <vt:lpstr>Example:</vt:lpstr>
      <vt:lpstr>Pooling:</vt:lpstr>
      <vt:lpstr>Flatening:</vt:lpstr>
      <vt:lpstr>Activation function:</vt:lpstr>
      <vt:lpstr>Fully connected NN:</vt:lpstr>
      <vt:lpstr>GT and CNN marriage</vt:lpstr>
      <vt:lpstr>Baseline : Individual Test</vt:lpstr>
      <vt:lpstr>Design1: Pixel Merge (Mixup)</vt:lpstr>
      <vt:lpstr>Design2: Feature Merge</vt:lpstr>
      <vt:lpstr>Design3: Tree Merge (Powerful)</vt:lpstr>
      <vt:lpstr>Our Work</vt:lpstr>
      <vt:lpstr>Methods</vt:lpstr>
      <vt:lpstr>Methods : ImageNet dataset</vt:lpstr>
      <vt:lpstr>PowerPoint 演示文稿</vt:lpstr>
      <vt:lpstr>GT in the original work: 2-round group testing</vt:lpstr>
      <vt:lpstr>GT in the original work: Multi-round group testing</vt:lpstr>
      <vt:lpstr>GT in the original work: Non-adaptive GT (deterministic)</vt:lpstr>
      <vt:lpstr>Implementing RrSD model: Creating the matrix </vt:lpstr>
      <vt:lpstr>Implementing RrSD model: Creating the wrapper function</vt:lpstr>
      <vt:lpstr>Real results on the trained model </vt:lpstr>
      <vt:lpstr>Building Simulator</vt:lpstr>
      <vt:lpstr>Building Simulator</vt:lpstr>
      <vt:lpstr>Why We Need This</vt:lpstr>
      <vt:lpstr>What We Do</vt:lpstr>
      <vt:lpstr>How the Simulator Works</vt:lpstr>
      <vt:lpstr>Further direction to investigate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Accelerating Abnormal-Behavior Detection in Surveillance Video via  Deep Neural Networks &amp; Group Testing Methods </dc:title>
  <cp:lastModifiedBy>文涛 杨</cp:lastModifiedBy>
  <cp:revision>4</cp:revision>
  <dcterms:modified xsi:type="dcterms:W3CDTF">2023-09-04T22:04:17Z</dcterms:modified>
</cp:coreProperties>
</file>